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notesMasterIdLst>
    <p:notesMasterId r:id="rId7"/>
  </p:notesMasterIdLst>
  <p:sldIdLst>
    <p:sldId id="261" r:id="rId5"/>
    <p:sldId id="26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4B8EFE-639D-32E2-2042-C597BCC3B306}" name="Teia Melvej Stennevad" initials="TS" userId="S::tms@globeteam.com::dc62d3bf-a5dd-40db-a6de-1320a3e69f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D2F"/>
    <a:srgbClr val="C94B17"/>
    <a:srgbClr val="ABD1F5"/>
    <a:srgbClr val="141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4" autoAdjust="0"/>
    <p:restoredTop sz="94660"/>
  </p:normalViewPr>
  <p:slideViewPr>
    <p:cSldViewPr snapToGrid="0">
      <p:cViewPr>
        <p:scale>
          <a:sx n="100" d="100"/>
          <a:sy n="100" d="100"/>
        </p:scale>
        <p:origin x="2118" y="-7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ia Melvej Stennevad" userId="dc62d3bf-a5dd-40db-a6de-1320a3e69fb9" providerId="ADAL" clId="{C6231FD0-D054-45D8-870B-E4073CF2B9ED}"/>
    <pc:docChg chg="modSld">
      <pc:chgData name="Teia Melvej Stennevad" userId="dc62d3bf-a5dd-40db-a6de-1320a3e69fb9" providerId="ADAL" clId="{C6231FD0-D054-45D8-870B-E4073CF2B9ED}" dt="2026-02-18T13:04:42.913" v="25" actId="20577"/>
      <pc:docMkLst>
        <pc:docMk/>
      </pc:docMkLst>
      <pc:sldChg chg="modSp mod">
        <pc:chgData name="Teia Melvej Stennevad" userId="dc62d3bf-a5dd-40db-a6de-1320a3e69fb9" providerId="ADAL" clId="{C6231FD0-D054-45D8-870B-E4073CF2B9ED}" dt="2026-02-18T13:04:42.913" v="25" actId="20577"/>
        <pc:sldMkLst>
          <pc:docMk/>
          <pc:sldMk cId="87348717" sldId="261"/>
        </pc:sldMkLst>
        <pc:spChg chg="mod">
          <ac:chgData name="Teia Melvej Stennevad" userId="dc62d3bf-a5dd-40db-a6de-1320a3e69fb9" providerId="ADAL" clId="{C6231FD0-D054-45D8-870B-E4073CF2B9ED}" dt="2026-02-18T13:04:42.913" v="25" actId="20577"/>
          <ac:spMkLst>
            <pc:docMk/>
            <pc:sldMk cId="87348717" sldId="261"/>
            <ac:spMk id="4" creationId="{E4AE7A2E-CD20-65BD-5751-6DFFECCD1D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CA831-89FB-437D-8B44-9B8AAA0D7822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7C4C0-64BE-4379-85F2-A4B509BD47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7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1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44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6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7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4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E71B-9227-2019-262D-4C02395E741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C4D2F"/>
          </a:solidFill>
          <a:ln>
            <a:solidFill>
              <a:srgbClr val="0C4D2F"/>
            </a:solidFill>
          </a:ln>
        </p:spPr>
        <p:txBody>
          <a:bodyPr/>
          <a:lstStyle/>
          <a:p>
            <a:r>
              <a:rPr lang="da-DK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Brugervejledning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AE7A2E-CD20-65BD-5751-6DFFECCD1D8F}"/>
              </a:ext>
            </a:extLst>
          </p:cNvPr>
          <p:cNvSpPr/>
          <p:nvPr/>
        </p:nvSpPr>
        <p:spPr>
          <a:xfrm>
            <a:off x="471488" y="2845691"/>
            <a:ext cx="5915025" cy="5757982"/>
          </a:xfrm>
          <a:prstGeom prst="rect">
            <a:avLst/>
          </a:prstGeom>
          <a:noFill/>
          <a:ln>
            <a:solidFill>
              <a:srgbClr val="0C4D2F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Hvem er denne guide henvendt til?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Denne guide er udarbejdet til </a:t>
            </a: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alle medarbejdere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uanset fagområde, funktion eller organisatorisk placering.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Formålet er at sikre, at kommunen som organisation reagerer hurtigt og ensartet, når noget virker forkert, mistænkeligt eller afvigende i systemer eller arbejdsgange.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Alle medarbejdere spiller en vigtig rolle i at opdage og rapportere sikkerhedshændelser, og guiden er derfor relevant for både administrative medarbejdere, driftsmedarbejdere, ledere, sagsbehandlere, pædagogisk personale og alle andre, der arbejder med kommunens data og systemer.</a:t>
            </a:r>
          </a:p>
          <a:p>
            <a:endParaRPr lang="da-DK" sz="11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Hvordan kan guiden anvendes?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Guiden er fleksibel og kan bruges på flere måder: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 sin fulde længde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f.eks. som del af </a:t>
            </a:r>
            <a:r>
              <a:rPr lang="da-DK" sz="1100" dirty="0" err="1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onboarding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</a:t>
            </a:r>
            <a:r>
              <a:rPr lang="da-DK" sz="1100" dirty="0" err="1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awareness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-aktiviteter eller interne sikkerhedskampagner.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Delvist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hvor udvalgte elementer anvendes i lokale instrukser, præsentationer, quickguides eller som opslag i afdelinger.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Den er designet, så den kan tilpasses forskellige målgrupper og situationer, uden at miste sit kernebudskab: </a:t>
            </a:r>
            <a:r>
              <a:rPr lang="da-DK" sz="1100" i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Reagér hurtigt, og rapportér altid, hvis du oplever noget usædvanligt.</a:t>
            </a:r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endParaRPr lang="da-DK" sz="11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Husk at indsætte kommune-specifik information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 at guiden kan bruges operationelt i jeres kommune, er det vigtigt at indsætte: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Kommunens </a:t>
            </a: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kontaktpunkt for rapportering af sikkerhedshændelser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(f.eks. funktionspostkasse, hotline, vagttelefon eller systemlink).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Link til eventuelle </a:t>
            </a: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lokale procedurer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der supplerer den generelle vejledning.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Dette sikrer, at medarbejderne ved præcis, hvor og hvordan de skal rapportere </a:t>
            </a:r>
            <a:r>
              <a:rPr lang="da-DK" sz="110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en hændelse 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uden at skulle vurdere alvorligheden selv.</a:t>
            </a:r>
          </a:p>
        </p:txBody>
      </p:sp>
    </p:spTree>
    <p:extLst>
      <p:ext uri="{BB962C8B-B14F-4D97-AF65-F5344CB8AC3E}">
        <p14:creationId xmlns:p14="http://schemas.microsoft.com/office/powerpoint/2010/main" val="8734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65E4919-7D2C-6A16-02C8-DAB382965C51}"/>
              </a:ext>
            </a:extLst>
          </p:cNvPr>
          <p:cNvSpPr txBox="1">
            <a:spLocks/>
          </p:cNvSpPr>
          <p:nvPr/>
        </p:nvSpPr>
        <p:spPr>
          <a:xfrm>
            <a:off x="471487" y="214983"/>
            <a:ext cx="5915025" cy="684335"/>
          </a:xfrm>
          <a:prstGeom prst="rect">
            <a:avLst/>
          </a:prstGeom>
          <a:solidFill>
            <a:srgbClr val="0C4D2F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20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Sikkerhedshændelse</a:t>
            </a:r>
          </a:p>
          <a:p>
            <a:pPr algn="ctr"/>
            <a:r>
              <a:rPr lang="da-DK" sz="1600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Hvad skal du gøre – hurtigt og enkelt!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E58D80-4C10-9F42-77D7-AC9E9309D7BC}"/>
              </a:ext>
            </a:extLst>
          </p:cNvPr>
          <p:cNvGrpSpPr/>
          <p:nvPr/>
        </p:nvGrpSpPr>
        <p:grpSpPr>
          <a:xfrm>
            <a:off x="1003398" y="3735287"/>
            <a:ext cx="1338859" cy="485621"/>
            <a:chOff x="1136748" y="1195020"/>
            <a:chExt cx="1338859" cy="48562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5ED2B5-A428-748F-98CB-01FE5D0CD1CD}"/>
                </a:ext>
              </a:extLst>
            </p:cNvPr>
            <p:cNvSpPr/>
            <p:nvPr/>
          </p:nvSpPr>
          <p:spPr>
            <a:xfrm>
              <a:off x="1136748" y="1195020"/>
              <a:ext cx="547688" cy="485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>
                  <a:solidFill>
                    <a:srgbClr val="C94B17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1</a:t>
              </a:r>
              <a:endParaRPr lang="da-DK" sz="2800" b="1" dirty="0">
                <a:solidFill>
                  <a:srgbClr val="C94B17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CEC6DD-5B55-FA0A-8C66-BEA15DF8AEA1}"/>
                </a:ext>
              </a:extLst>
            </p:cNvPr>
            <p:cNvSpPr/>
            <p:nvPr/>
          </p:nvSpPr>
          <p:spPr>
            <a:xfrm>
              <a:off x="1504948" y="1237515"/>
              <a:ext cx="970659" cy="3321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sz="1400" b="1" dirty="0">
                  <a:solidFill>
                    <a:sysClr val="windowText" lastClr="000000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STOP OP!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369CA33-3756-2C0B-0F20-344A1230AA27}"/>
              </a:ext>
            </a:extLst>
          </p:cNvPr>
          <p:cNvSpPr/>
          <p:nvPr/>
        </p:nvSpPr>
        <p:spPr>
          <a:xfrm>
            <a:off x="1144784" y="4177765"/>
            <a:ext cx="1900238" cy="1134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Noter hvad du oplever: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Hvad er der sket?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Hvilket system?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Hvornår?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Forsøg ikke at løse problemet selv!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Klik ikke videre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Åbn ikke filer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Del ikke data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CBC873-3364-8364-D985-5642996BB799}"/>
              </a:ext>
            </a:extLst>
          </p:cNvPr>
          <p:cNvSpPr/>
          <p:nvPr/>
        </p:nvSpPr>
        <p:spPr>
          <a:xfrm>
            <a:off x="3979368" y="4177765"/>
            <a:ext cx="1900238" cy="14766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Rapportér altid til: </a:t>
            </a:r>
            <a:r>
              <a:rPr lang="da-DK" sz="1000" dirty="0">
                <a:solidFill>
                  <a:srgbClr val="FF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[indsæt kommunens kontaktpunkt]</a:t>
            </a:r>
          </a:p>
          <a:p>
            <a:endParaRPr lang="da-DK" sz="10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Du behøver ikke kende årsagen. Skriv blot: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Hvad har du oplevet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Hvilket system eller hvilken service drejer det sig 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Hvornår skete det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214A5A6-1A78-2B17-1E0B-1B51D0E1FAAB}"/>
              </a:ext>
            </a:extLst>
          </p:cNvPr>
          <p:cNvGrpSpPr/>
          <p:nvPr/>
        </p:nvGrpSpPr>
        <p:grpSpPr>
          <a:xfrm>
            <a:off x="3837088" y="3735287"/>
            <a:ext cx="1774003" cy="485621"/>
            <a:chOff x="1136748" y="1195020"/>
            <a:chExt cx="1774003" cy="48562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DA23A86-AD3F-7CFD-F916-3749D0F87C75}"/>
                </a:ext>
              </a:extLst>
            </p:cNvPr>
            <p:cNvSpPr/>
            <p:nvPr/>
          </p:nvSpPr>
          <p:spPr>
            <a:xfrm>
              <a:off x="1136748" y="1195020"/>
              <a:ext cx="547688" cy="485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200" b="1" dirty="0">
                  <a:solidFill>
                    <a:srgbClr val="C94B17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2</a:t>
              </a:r>
              <a:endParaRPr lang="da-DK" sz="2400" b="1" dirty="0">
                <a:solidFill>
                  <a:srgbClr val="C94B17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1E1E87A-D8B4-CE8C-7199-7F479C7B84DA}"/>
                </a:ext>
              </a:extLst>
            </p:cNvPr>
            <p:cNvSpPr/>
            <p:nvPr/>
          </p:nvSpPr>
          <p:spPr>
            <a:xfrm>
              <a:off x="1504949" y="1237515"/>
              <a:ext cx="1405802" cy="3321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sz="1400" b="1" dirty="0">
                  <a:solidFill>
                    <a:sysClr val="windowText" lastClr="000000"/>
                  </a:solidFill>
                  <a:latin typeface="Sans Serif Collection" panose="020B0502040504020204" pitchFamily="34" charset="0"/>
                  <a:ea typeface="Sans Serif Collection" panose="020B0502040504020204" pitchFamily="34" charset="0"/>
                  <a:cs typeface="Sans Serif Collection" panose="020B0502040504020204" pitchFamily="34" charset="0"/>
                </a:rPr>
                <a:t>RAPPORTÉR!</a:t>
              </a:r>
            </a:p>
          </p:txBody>
        </p:sp>
      </p:grp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5FA68F3-E0F1-CF70-5410-7DEA87CBEB8B}"/>
              </a:ext>
            </a:extLst>
          </p:cNvPr>
          <p:cNvSpPr/>
          <p:nvPr/>
        </p:nvSpPr>
        <p:spPr>
          <a:xfrm>
            <a:off x="733425" y="1219200"/>
            <a:ext cx="5286375" cy="2107309"/>
          </a:xfrm>
          <a:prstGeom prst="roundRect">
            <a:avLst>
              <a:gd name="adj" fmla="val 8983"/>
            </a:avLst>
          </a:prstGeom>
          <a:noFill/>
          <a:ln>
            <a:solidFill>
              <a:srgbClr val="141E4D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HVAD ER EN SIKKERHEDSHÆNDELSE?</a:t>
            </a:r>
          </a:p>
          <a:p>
            <a:pPr algn="ctr"/>
            <a:endParaRPr lang="da-DK" sz="12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Virker noget forkert, usædvanligt eller mistænkeligt?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Fungerer systemer eller selvbetjening ikke som normalt?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Har du mistanke om datalæk eller uautoriseret adgang til data eller systemer?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Har du modtaget mærkelige mails, links eller vedhæftninger?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Har en leverandør meldt om nedbrud?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Har en borger fortalt om en fejl eller manglende adgang til systemer?</a:t>
            </a:r>
          </a:p>
          <a:p>
            <a:pPr algn="ctr"/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Du skal ikke vurdere alvorligheden – du skal bare rapportere det!</a:t>
            </a:r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FD5E74F4-D322-5B83-4A67-BD356C4C26D3}"/>
              </a:ext>
            </a:extLst>
          </p:cNvPr>
          <p:cNvSpPr/>
          <p:nvPr/>
        </p:nvSpPr>
        <p:spPr>
          <a:xfrm>
            <a:off x="2978051" y="3735287"/>
            <a:ext cx="547688" cy="332146"/>
          </a:xfrm>
          <a:prstGeom prst="rightArrow">
            <a:avLst/>
          </a:prstGeom>
          <a:solidFill>
            <a:srgbClr val="C94B17"/>
          </a:solidFill>
          <a:ln>
            <a:solidFill>
              <a:srgbClr val="C94B1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105FF37-2B69-3468-43E4-EA607345A919}"/>
              </a:ext>
            </a:extLst>
          </p:cNvPr>
          <p:cNvSpPr/>
          <p:nvPr/>
        </p:nvSpPr>
        <p:spPr>
          <a:xfrm>
            <a:off x="733424" y="6193023"/>
            <a:ext cx="5286375" cy="2265177"/>
          </a:xfrm>
          <a:prstGeom prst="roundRect">
            <a:avLst>
              <a:gd name="adj" fmla="val 8983"/>
            </a:avLst>
          </a:prstGeom>
          <a:solidFill>
            <a:srgbClr val="ABD1F5"/>
          </a:solidFill>
          <a:ln>
            <a:solidFill>
              <a:srgbClr val="ABD1F5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HVORFOR ER DET VIGTIGT?</a:t>
            </a:r>
            <a:endParaRPr lang="da-DK" sz="12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endParaRPr lang="da-DK" sz="12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Hurtig rapportering kan være med til at forhindre større skade.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Kommunen har pligt til at reagere hurtigt.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Det beskytter borgere, drift og data!</a:t>
            </a:r>
          </a:p>
          <a:p>
            <a:pPr algn="ctr"/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ctr"/>
            <a:r>
              <a:rPr lang="da-DK" sz="12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HUSK: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Hellere én rapportering for meget end én for lidt!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Du kan ikke gøre noget forkert ved at rapportere.</a:t>
            </a:r>
          </a:p>
          <a:p>
            <a:pPr algn="ctr"/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Det er vores fælles ansvar at reagere hurtigt.</a:t>
            </a:r>
            <a:endParaRPr lang="da-DK" sz="105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43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650F499CACEE7F46957461059CC529EC" ma:contentTypeVersion="5" ma:contentTypeDescription="GetOrganized dokument" ma:contentTypeScope="" ma:versionID="7d781fa9038ad7b400ca0d8f571c7df0">
  <xsd:schema xmlns:xsd="http://www.w3.org/2001/XMLSchema" xmlns:xs="http://www.w3.org/2001/XMLSchema" xmlns:p="http://schemas.microsoft.com/office/2006/metadata/properties" xmlns:ns1="http://schemas.microsoft.com/sharepoint/v3" xmlns:ns2="FEF7CBE6-8AEB-49D4-89DE-FA832C84ED8E" xmlns:ns3="fef7cbe6-8aeb-49d4-89de-fa832c84ed8e" targetNamespace="http://schemas.microsoft.com/office/2006/metadata/properties" ma:root="true" ma:fieldsID="98df5c40b4116c6e5c5c09fc15cce088" ns1:_="" ns2:_="" ns3:_="">
    <xsd:import namespace="http://schemas.microsoft.com/sharepoint/v3"/>
    <xsd:import namespace="FEF7CBE6-8AEB-49D4-89DE-FA832C84ED8E"/>
    <xsd:import namespace="fef7cbe6-8aeb-49d4-89de-fa832c84ed8e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  <xsd:element ref="ns1:CCMDocumentReadIndicator" minOccurs="0"/>
                <xsd:element ref="ns3:Classification" minOccurs="0"/>
                <xsd:element ref="ns3:Recipient" minOccurs="0"/>
                <xsd:element ref="ns3:Sender" minOccurs="0"/>
                <xsd:element ref="ns3:Date" minOccurs="0"/>
                <xsd:element ref="ns3:CCMMeetingCase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  <xsd:element name="CCMDocumentReadIndicator" ma:index="43" nillable="true" ma:displayName="Indikator for læst dokument" ma:internalName="CCMDocumentReadIndicato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Classification" ma:index="44" nillable="true" ma:displayName="Klassifikation" ma:format="Dropdown" ma:internalName="Classification">
      <xsd:simpleType>
        <xsd:restriction base="dms:Choice">
          <xsd:enumeration value="Åben"/>
          <xsd:enumeration value="Lukket"/>
        </xsd:restriction>
      </xsd:simpleType>
    </xsd:element>
    <xsd:element name="Recipient" ma:index="45" nillable="true" ma:displayName="Modtager" ma:list="{dacc4360-2e09-4c4f-97aa-aad81c8c00d0}" ma:internalName="Recipient" ma:showField="Emai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nder" ma:index="46" nillable="true" ma:displayName="Afsender" ma:list="{dacc4360-2e09-4c4f-97aa-aad81c8c00d0}" ma:internalName="Sender" ma:showField="Email">
      <xsd:simpleType>
        <xsd:restriction base="dms:Lookup"/>
      </xsd:simpleType>
    </xsd:element>
    <xsd:element name="Date" ma:index="47" nillable="true" ma:displayName="Modtaget dato" ma:format="DateTime" ma:internalName="Date">
      <xsd:simpleType>
        <xsd:restriction base="dms:DateTime"/>
      </xsd:simpleType>
    </xsd:element>
    <xsd:element name="CCMMeetingCaseOwner" ma:index="48" nillable="true" ma:displayName="Dagsordensredaktør" ma:SharePointGroup="0" ma:internalName="CCMMeetingCase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AgendaStatus xmlns="FEF7CBE6-8AEB-49D4-89DE-FA832C84ED8E" xsi:nil="true"/>
    <CCMCognitiveType xmlns="http://schemas.microsoft.com/sharepoint/v3" xsi:nil="true"/>
    <DocumentDescription xmlns="FEF7CBE6-8AEB-49D4-89DE-FA832C84ED8E" xsi:nil="true"/>
    <AgendaStatusIcon xmlns="FEF7CBE6-8AEB-49D4-89DE-FA832C84ED8E" xsi:nil="true"/>
    <CCMMeetingCaseLink xmlns="FEF7CBE6-8AEB-49D4-89DE-FA832C84ED8E">
      <Url xsi:nil="true"/>
      <Description xsi:nil="true"/>
    </CCMMeetingCaseLink>
    <CCMAgendaItemId xmlns="FEF7CBE6-8AEB-49D4-89DE-FA832C84ED8E" xsi:nil="true"/>
    <CCMDocumentReadIndicator xmlns="http://schemas.microsoft.com/sharepoint/v3" xsi:nil="true"/>
    <CCMMeetingCaseId xmlns="FEF7CBE6-8AEB-49D4-89DE-FA832C84ED8E" xsi:nil="true"/>
    <Sender xmlns="fef7cbe6-8aeb-49d4-89de-fa832c84ed8e" xsi:nil="true"/>
    <Date xmlns="fef7cbe6-8aeb-49d4-89de-fa832c84ed8e" xsi:nil="true"/>
    <CCMAgendaDocumentStatus xmlns="FEF7CBE6-8AEB-49D4-89DE-FA832C84ED8E" xsi:nil="true"/>
    <CCMMeetingCaseOwner xmlns="fef7cbe6-8aeb-49d4-89de-fa832c84ed8e">
      <UserInfo>
        <DisplayName/>
        <AccountId xsi:nil="true"/>
        <AccountType/>
      </UserInfo>
    </CCMMeetingCaseOwner>
    <Classification xmlns="fef7cbe6-8aeb-49d4-89de-fa832c84ed8e" xsi:nil="true"/>
    <Dokumenttype xmlns="FEF7CBE6-8AEB-49D4-89DE-FA832C84ED8E">Notat</Dokumenttype>
    <CCMMeetingCaseInstanceId xmlns="FEF7CBE6-8AEB-49D4-89DE-FA832C84ED8E" xsi:nil="true"/>
    <Recipient xmlns="fef7cbe6-8aeb-49d4-89de-fa832c84ed8e"/>
    <CCMMetadataExtractionStatus xmlns="http://schemas.microsoft.com/sharepoint/v3">CCMPageCount:Idle;CCMCommentCount:Idle</CCMMetadataExtractionStatus>
    <LocalAttachment xmlns="http://schemas.microsoft.com/sharepoint/v3">false</LocalAttachment>
    <Finalized xmlns="http://schemas.microsoft.com/sharepoint/v3">false</Finalized>
    <CCMPageCount xmlns="http://schemas.microsoft.com/sharepoint/v3">2</CCMPageCount>
    <DocID xmlns="http://schemas.microsoft.com/sharepoint/v3">3683042</DocID>
    <MailHasAttachments xmlns="http://schemas.microsoft.com/sharepoint/v3">false</MailHasAttachments>
    <CCMCommentCount xmlns="http://schemas.microsoft.com/sharepoint/v3">0</CCMCommentCount>
    <CCMTemplateVersion xmlns="http://schemas.microsoft.com/sharepoint/v3" xsi:nil="true"/>
    <CCMTemplateID xmlns="http://schemas.microsoft.com/sharepoint/v3">0</CCMTemplateID>
    <CaseID xmlns="http://schemas.microsoft.com/sharepoint/v3">SAG-2025-02579</CaseID>
    <RegistrationDate xmlns="http://schemas.microsoft.com/sharepoint/v3" xsi:nil="true"/>
    <CaseRecordNumber xmlns="http://schemas.microsoft.com/sharepoint/v3">0</CaseRecordNumber>
    <CCMOriginalDocID xmlns="http://schemas.microsoft.com/sharepoint/v3">0</CCMOriginalDocID>
    <CCMPreviewAnnotationsTasks xmlns="http://schemas.microsoft.com/sharepoint/v3" xsi:nil="true"/>
    <CCMTemplateName xmlns="http://schemas.microsoft.com/sharepoint/v3" xsi:nil="true"/>
    <Related xmlns="http://schemas.microsoft.com/sharepoint/v3">false</Related>
    <CCMVisualId xmlns="http://schemas.microsoft.com/sharepoint/v3">SAG-2025-02579</CCMVisualId>
    <CCMSystemID xmlns="http://schemas.microsoft.com/sharepoint/v3">ca7dc1c5-fc98-48bd-8345-b1ffede9fa82</CCMSystemID>
    <WasEncrypted xmlns="http://schemas.microsoft.com/sharepoint/v3">false</WasEncrypted>
    <WasSigned xmlns="http://schemas.microsoft.com/sharepoint/v3">false</WasSigned>
    <CCMOnlineStatu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1BAB5B-0364-44FA-8140-AF662CEA23B3}"/>
</file>

<file path=customXml/itemProps2.xml><?xml version="1.0" encoding="utf-8"?>
<ds:datastoreItem xmlns:ds="http://schemas.openxmlformats.org/officeDocument/2006/customXml" ds:itemID="{83A4D7A1-28C7-4585-B714-AEE352107700}">
  <ds:schemaRefs>
    <ds:schemaRef ds:uri="http://purl.org/dc/dcmitype/"/>
    <ds:schemaRef ds:uri="http://purl.org/dc/elements/1.1/"/>
    <ds:schemaRef ds:uri="http://purl.org/dc/terms/"/>
    <ds:schemaRef ds:uri="e2fb5d76-40b7-4b63-9452-9023d4524f4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0EF130-2312-40F9-A91E-2BA7E0BC0D6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425949-cceb-4bd3-9014-e18ddf8647b1}" enabled="1" method="Standard" siteId="{ec8d8edf-0476-40ca-88fd-f40ff0a1e6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7650</TotalTime>
  <Words>474</Words>
  <Application>Microsoft Office PowerPoint</Application>
  <PresentationFormat>A4 Paper (210x297 mm)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Sans Serif Collection</vt:lpstr>
      <vt:lpstr>Office Theme</vt:lpstr>
      <vt:lpstr>Brugervejledning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Pixibog_alle medarbejdere</dc:title>
  <dc:creator>Teia Melvej Stennevad</dc:creator>
  <cp:lastModifiedBy>Teia Melvej Stennevad</cp:lastModifiedBy>
  <cp:revision>28</cp:revision>
  <dcterms:created xsi:type="dcterms:W3CDTF">2025-10-06T08:16:28Z</dcterms:created>
  <dcterms:modified xsi:type="dcterms:W3CDTF">2026-02-18T13:04:47Z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0x010100AC085CFC53BC46CEA2EADE194AD9D48200650F499CACEE7F46957461059CC529EC</vt:lpwstr>
  </property>
  <property fmtid="{D5CDD505-2E9C-101B-9397-08002B2CF9AE}" pid="3" name="CCMPostListPublishStatus">
    <vt:lpwstr>Afventer godkendelse</vt:lpwstr>
  </property>
  <property fmtid="{D5CDD505-2E9C-101B-9397-08002B2CF9AE}" pid="4" name="CCMOneDriveID">
    <vt:lpwstr/>
  </property>
  <property fmtid="{D5CDD505-2E9C-101B-9397-08002B2CF9AE}" pid="5" name="CCMMustBeOnPostList">
    <vt:bool>true</vt:bool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TemplateUrl">
    <vt:lpwstr/>
  </property>
  <property fmtid="{D5CDD505-2E9C-101B-9397-08002B2CF9AE}" pid="9" name="CCMIsSharedOnOneDrive">
    <vt:bool>false</vt:bool>
  </property>
</Properties>
</file>