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7"/>
  </p:notesMasterIdLst>
  <p:sldIdLst>
    <p:sldId id="301" r:id="rId6"/>
    <p:sldId id="302" r:id="rId7"/>
    <p:sldId id="303" r:id="rId8"/>
    <p:sldId id="304" r:id="rId9"/>
    <p:sldId id="305" r:id="rId10"/>
    <p:sldId id="266" r:id="rId11"/>
    <p:sldId id="269" r:id="rId12"/>
    <p:sldId id="272" r:id="rId13"/>
    <p:sldId id="273" r:id="rId14"/>
    <p:sldId id="268" r:id="rId15"/>
    <p:sldId id="300" r:id="rId16"/>
    <p:sldId id="298" r:id="rId17"/>
    <p:sldId id="306" r:id="rId18"/>
    <p:sldId id="307" r:id="rId19"/>
    <p:sldId id="308" r:id="rId20"/>
    <p:sldId id="309" r:id="rId21"/>
    <p:sldId id="310" r:id="rId22"/>
    <p:sldId id="325"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120"/>
    <a:srgbClr val="14143B"/>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95279" autoAdjust="0"/>
  </p:normalViewPr>
  <p:slideViewPr>
    <p:cSldViewPr snapToGrid="0" showGuides="1">
      <p:cViewPr varScale="1">
        <p:scale>
          <a:sx n="75" d="100"/>
          <a:sy n="75" d="100"/>
        </p:scale>
        <p:origin x="528" y="5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2"/>
          <c:order val="12"/>
          <c:tx>
            <c:strRef>
              <c:f>'Klima, teknik og miljø'!$N$18</c:f>
              <c:strCache>
                <c:ptCount val="1"/>
                <c:pt idx="0">
                  <c:v>I lav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'Klima, teknik og miljø'!$A$19:$A$28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'Klima, teknik og miljø'!$N$19:$N$28</c:f>
              <c:numCache>
                <c:formatCode>0%</c:formatCode>
                <c:ptCount val="10"/>
                <c:pt idx="0">
                  <c:v>0.24590163934426229</c:v>
                </c:pt>
                <c:pt idx="1">
                  <c:v>0.24590163934426229</c:v>
                </c:pt>
                <c:pt idx="2">
                  <c:v>0.27868852459016391</c:v>
                </c:pt>
                <c:pt idx="3">
                  <c:v>0.29508196721311475</c:v>
                </c:pt>
                <c:pt idx="4">
                  <c:v>3.2786885245901641E-2</c:v>
                </c:pt>
                <c:pt idx="5">
                  <c:v>3.2786885245901641E-2</c:v>
                </c:pt>
                <c:pt idx="6">
                  <c:v>0.14754098360655737</c:v>
                </c:pt>
                <c:pt idx="7">
                  <c:v>0.26229508196721313</c:v>
                </c:pt>
                <c:pt idx="8">
                  <c:v>6.5573770491803282E-2</c:v>
                </c:pt>
                <c:pt idx="9">
                  <c:v>6.5573770491803282E-2</c:v>
                </c:pt>
              </c:numCache>
            </c:numRef>
          </c:val>
          <c:extLst>
            <c:ext xmlns:c16="http://schemas.microsoft.com/office/drawing/2014/chart" uri="{C3380CC4-5D6E-409C-BE32-E72D297353CC}">
              <c16:uniqueId val="{00000000-4077-4452-B57E-431769417D3C}"/>
            </c:ext>
          </c:extLst>
        </c:ser>
        <c:ser>
          <c:idx val="13"/>
          <c:order val="13"/>
          <c:tx>
            <c:strRef>
              <c:f>'Klima, teknik og miljø'!$O$18</c:f>
              <c:strCache>
                <c:ptCount val="1"/>
                <c:pt idx="0">
                  <c:v>I nogen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'Klima, teknik og miljø'!$A$19:$A$28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'Klima, teknik og miljø'!$O$19:$O$28</c:f>
              <c:numCache>
                <c:formatCode>0%</c:formatCode>
                <c:ptCount val="10"/>
                <c:pt idx="0">
                  <c:v>0.47540983606557374</c:v>
                </c:pt>
                <c:pt idx="1">
                  <c:v>0.42622950819672129</c:v>
                </c:pt>
                <c:pt idx="2">
                  <c:v>0.39344262295081966</c:v>
                </c:pt>
                <c:pt idx="3">
                  <c:v>0.39344262295081966</c:v>
                </c:pt>
                <c:pt idx="4">
                  <c:v>0.39344262295081966</c:v>
                </c:pt>
                <c:pt idx="5">
                  <c:v>0.32786885245901637</c:v>
                </c:pt>
                <c:pt idx="6">
                  <c:v>0.52459016393442626</c:v>
                </c:pt>
                <c:pt idx="7">
                  <c:v>0.47540983606557374</c:v>
                </c:pt>
                <c:pt idx="8">
                  <c:v>0.21311475409836064</c:v>
                </c:pt>
                <c:pt idx="9">
                  <c:v>0.60655737704918034</c:v>
                </c:pt>
              </c:numCache>
            </c:numRef>
          </c:val>
          <c:extLst>
            <c:ext xmlns:c16="http://schemas.microsoft.com/office/drawing/2014/chart" uri="{C3380CC4-5D6E-409C-BE32-E72D297353CC}">
              <c16:uniqueId val="{00000001-4077-4452-B57E-431769417D3C}"/>
            </c:ext>
          </c:extLst>
        </c:ser>
        <c:ser>
          <c:idx val="14"/>
          <c:order val="14"/>
          <c:tx>
            <c:strRef>
              <c:f>'Klima, teknik og miljø'!$P$18</c:f>
              <c:strCache>
                <c:ptCount val="1"/>
                <c:pt idx="0">
                  <c:v>I høj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'Klima, teknik og miljø'!$A$19:$A$28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'Klima, teknik og miljø'!$P$19:$P$28</c:f>
              <c:numCache>
                <c:formatCode>0%</c:formatCode>
                <c:ptCount val="10"/>
                <c:pt idx="0">
                  <c:v>0.22950819672131148</c:v>
                </c:pt>
                <c:pt idx="1">
                  <c:v>0.26229508196721313</c:v>
                </c:pt>
                <c:pt idx="2">
                  <c:v>0.19672131147540983</c:v>
                </c:pt>
                <c:pt idx="3">
                  <c:v>0.19672131147540983</c:v>
                </c:pt>
                <c:pt idx="4">
                  <c:v>0.55737704918032782</c:v>
                </c:pt>
                <c:pt idx="5">
                  <c:v>0.62295081967213117</c:v>
                </c:pt>
                <c:pt idx="6">
                  <c:v>9.8360655737704916E-2</c:v>
                </c:pt>
                <c:pt idx="7">
                  <c:v>0.14754098360655737</c:v>
                </c:pt>
                <c:pt idx="8">
                  <c:v>0.62295081967213117</c:v>
                </c:pt>
                <c:pt idx="9">
                  <c:v>0.24590163934426229</c:v>
                </c:pt>
              </c:numCache>
            </c:numRef>
          </c:val>
          <c:extLst>
            <c:ext xmlns:c16="http://schemas.microsoft.com/office/drawing/2014/chart" uri="{C3380CC4-5D6E-409C-BE32-E72D297353CC}">
              <c16:uniqueId val="{00000002-4077-4452-B57E-431769417D3C}"/>
            </c:ext>
          </c:extLst>
        </c:ser>
        <c:ser>
          <c:idx val="15"/>
          <c:order val="15"/>
          <c:tx>
            <c:strRef>
              <c:f>'Klima, teknik og miljø'!$Q$18</c:f>
              <c:strCache>
                <c:ptCount val="1"/>
                <c:pt idx="0">
                  <c:v>Ved ikke</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'Klima, teknik og miljø'!$A$19:$A$28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'Klima, teknik og miljø'!$Q$19:$Q$28</c:f>
              <c:numCache>
                <c:formatCode>0%</c:formatCode>
                <c:ptCount val="10"/>
                <c:pt idx="0">
                  <c:v>4.9180327868852458E-2</c:v>
                </c:pt>
                <c:pt idx="1">
                  <c:v>6.5573770491803282E-2</c:v>
                </c:pt>
                <c:pt idx="2">
                  <c:v>0.13114754098360656</c:v>
                </c:pt>
                <c:pt idx="3">
                  <c:v>0.11475409836065574</c:v>
                </c:pt>
                <c:pt idx="4">
                  <c:v>1.6393442622950821E-2</c:v>
                </c:pt>
                <c:pt idx="5">
                  <c:v>1.6393442622950821E-2</c:v>
                </c:pt>
                <c:pt idx="6">
                  <c:v>0.22950819672131148</c:v>
                </c:pt>
                <c:pt idx="7">
                  <c:v>0.11475409836065574</c:v>
                </c:pt>
                <c:pt idx="8">
                  <c:v>9.8360655737704916E-2</c:v>
                </c:pt>
                <c:pt idx="9">
                  <c:v>8.1967213114754092E-2</c:v>
                </c:pt>
              </c:numCache>
            </c:numRef>
          </c:val>
          <c:extLst>
            <c:ext xmlns:c16="http://schemas.microsoft.com/office/drawing/2014/chart" uri="{C3380CC4-5D6E-409C-BE32-E72D297353CC}">
              <c16:uniqueId val="{00000003-4077-4452-B57E-431769417D3C}"/>
            </c:ext>
          </c:extLst>
        </c:ser>
        <c:dLbls>
          <c:dLblPos val="ctr"/>
          <c:showLegendKey val="0"/>
          <c:showVal val="1"/>
          <c:showCatName val="0"/>
          <c:showSerName val="0"/>
          <c:showPercent val="0"/>
          <c:showBubbleSize val="0"/>
        </c:dLbls>
        <c:gapWidth val="50"/>
        <c:overlap val="100"/>
        <c:axId val="794880975"/>
        <c:axId val="633072767"/>
        <c:extLst>
          <c:ext xmlns:c15="http://schemas.microsoft.com/office/drawing/2012/chart" uri="{02D57815-91ED-43cb-92C2-25804820EDAC}">
            <c15:filteredBarSeries>
              <c15:ser>
                <c:idx val="0"/>
                <c:order val="0"/>
                <c:tx>
                  <c:strRef>
                    <c:extLst>
                      <c:ext uri="{02D57815-91ED-43cb-92C2-25804820EDAC}">
                        <c15:formulaRef>
                          <c15:sqref>'Klima, teknik og miljø'!$B$18</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c:ext uri="{02D57815-91ED-43cb-92C2-25804820EDAC}">
                        <c15:formulaRef>
                          <c15:sqref>'Klima, teknik og miljø'!$B$19:$B$28</c15:sqref>
                        </c15:formulaRef>
                      </c:ext>
                    </c:extLst>
                    <c:numCache>
                      <c:formatCode>General</c:formatCode>
                      <c:ptCount val="10"/>
                    </c:numCache>
                  </c:numRef>
                </c:val>
                <c:extLst>
                  <c:ext xmlns:c16="http://schemas.microsoft.com/office/drawing/2014/chart" uri="{C3380CC4-5D6E-409C-BE32-E72D297353CC}">
                    <c16:uniqueId val="{00000004-4077-4452-B57E-431769417D3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'Klima, teknik og miljø'!$C$18</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miljø'!$C$19:$C$28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4077-4452-B57E-431769417D3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'Klima, teknik og miljø'!$D$18</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miljø'!$D$19:$D$28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4077-4452-B57E-431769417D3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'Klima, teknik og miljø'!$E$18</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miljø'!$E$19:$E$28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4077-4452-B57E-431769417D3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'Klima, teknik og miljø'!$F$18</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miljø'!$F$19:$F$28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4077-4452-B57E-431769417D3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'Klima, teknik og miljø'!$G$18</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miljø'!$G$19:$G$28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4077-4452-B57E-431769417D3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'Klima, teknik og miljø'!$H$18</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miljø'!$H$19:$H$28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4077-4452-B57E-431769417D3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'Klima, teknik og miljø'!$I$18</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miljø'!$I$19:$I$28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4077-4452-B57E-431769417D3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'Klima, teknik og miljø'!$J$18</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miljø'!$J$19:$J$28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4077-4452-B57E-431769417D3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'Klima, teknik og miljø'!$K$18</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miljø'!$K$19:$K$28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4077-4452-B57E-431769417D3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'Klima, teknik og miljø'!$L$18</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miljø'!$L$19:$L$28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4077-4452-B57E-431769417D3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'Klima, teknik og miljø'!$M$18</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'Klima, teknik og miljø'!$A$19:$A$28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'Klima, teknik og miljø'!$M$19:$M$28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4077-4452-B57E-431769417D3C}"/>
                  </c:ext>
                </c:extLst>
              </c15:ser>
            </c15:filteredBarSeries>
          </c:ext>
        </c:extLst>
      </c:barChart>
      <c:catAx>
        <c:axId val="794880975"/>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72767"/>
        <c:crosses val="autoZero"/>
        <c:auto val="1"/>
        <c:lblAlgn val="ctr"/>
        <c:lblOffset val="100"/>
        <c:noMultiLvlLbl val="0"/>
      </c:catAx>
      <c:valAx>
        <c:axId val="633072767"/>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94880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Den giver et oprids af, hvad opgaven og udfordringerne er på beskæftigelses- og integrationsområdet. Der beskrives hvordan digitale og teknologiske løsninger bliver brugt, hvilke teknologier, der er modne nok til at bruge og hvordan man organisatorisk set er rustet til at anvende nye teknologier og digitalisering til at udvikle ens kerneopgave.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1797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0CBA7867-AB83-447F-8716-C82CFD2EBE1D}" type="datetimeFigureOut">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20873047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2140325958"/>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12797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07BC095-D996-4BE0-94C7-F4B0A98B2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747" y="38420"/>
            <a:ext cx="12283147" cy="8686480"/>
          </a:xfrm>
          <a:prstGeom prst="rect">
            <a:avLst/>
          </a:prstGeom>
        </p:spPr>
      </p:pic>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985910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a:ln>
                  <a:noFill/>
                </a:ln>
                <a:solidFill>
                  <a:srgbClr val="F26749"/>
                </a:solidFill>
                <a:effectLst/>
                <a:uLnTx/>
                <a:uFillTx/>
                <a:latin typeface="Arial" panose="020B0604020202020204"/>
                <a:ea typeface="+mn-ea"/>
                <a:cs typeface="+mn-cs"/>
              </a:rPr>
              <a:t>TEKNOLOGIRADAR 2022 </a:t>
            </a: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 TEKNIK- OG MILJØOMRÅDET</a:t>
            </a: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4031673"/>
            <a:ext cx="2549236" cy="2800682"/>
          </a:xfrm>
          <a:custGeom>
            <a:avLst/>
            <a:gdLst>
              <a:gd name="connsiteX0" fmla="*/ 0 w 2549236"/>
              <a:gd name="connsiteY0" fmla="*/ 0 h 2800682"/>
              <a:gd name="connsiteX1" fmla="*/ 490240 w 2549236"/>
              <a:gd name="connsiteY1" fmla="*/ 0 h 2800682"/>
              <a:gd name="connsiteX2" fmla="*/ 980480 w 2549236"/>
              <a:gd name="connsiteY2" fmla="*/ 0 h 2800682"/>
              <a:gd name="connsiteX3" fmla="*/ 1493004 w 2549236"/>
              <a:gd name="connsiteY3" fmla="*/ 0 h 2800682"/>
              <a:gd name="connsiteX4" fmla="*/ 2228364 w 2549236"/>
              <a:gd name="connsiteY4" fmla="*/ 0 h 2800682"/>
              <a:gd name="connsiteX5" fmla="*/ 2325695 w 2549236"/>
              <a:gd name="connsiteY5" fmla="*/ 424770 h 2800682"/>
              <a:gd name="connsiteX6" fmla="*/ 2423026 w 2549236"/>
              <a:gd name="connsiteY6" fmla="*/ 849540 h 2800682"/>
              <a:gd name="connsiteX7" fmla="*/ 2549236 w 2549236"/>
              <a:gd name="connsiteY7" fmla="*/ 1400341 h 2800682"/>
              <a:gd name="connsiteX8" fmla="*/ 2448696 w 2549236"/>
              <a:gd name="connsiteY8" fmla="*/ 1839115 h 2800682"/>
              <a:gd name="connsiteX9" fmla="*/ 2335321 w 2549236"/>
              <a:gd name="connsiteY9" fmla="*/ 2333902 h 2800682"/>
              <a:gd name="connsiteX10" fmla="*/ 2228364 w 2549236"/>
              <a:gd name="connsiteY10" fmla="*/ 2800682 h 2800682"/>
              <a:gd name="connsiteX11" fmla="*/ 1648989 w 2549236"/>
              <a:gd name="connsiteY11" fmla="*/ 2800682 h 2800682"/>
              <a:gd name="connsiteX12" fmla="*/ 1047331 w 2549236"/>
              <a:gd name="connsiteY12" fmla="*/ 2800682 h 2800682"/>
              <a:gd name="connsiteX13" fmla="*/ 0 w 2549236"/>
              <a:gd name="connsiteY13" fmla="*/ 2800682 h 2800682"/>
              <a:gd name="connsiteX14" fmla="*/ 0 w 2549236"/>
              <a:gd name="connsiteY14" fmla="*/ 2268552 h 2800682"/>
              <a:gd name="connsiteX15" fmla="*/ 0 w 2549236"/>
              <a:gd name="connsiteY15" fmla="*/ 1708416 h 2800682"/>
              <a:gd name="connsiteX16" fmla="*/ 0 w 2549236"/>
              <a:gd name="connsiteY16" fmla="*/ 1176286 h 2800682"/>
              <a:gd name="connsiteX17" fmla="*/ 0 w 2549236"/>
              <a:gd name="connsiteY17" fmla="*/ 672164 h 2800682"/>
              <a:gd name="connsiteX18" fmla="*/ 0 w 2549236"/>
              <a:gd name="connsiteY18" fmla="*/ 0 h 280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800682"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71222" y="206557"/>
                  <a:pt x="2288290" y="289496"/>
                  <a:pt x="2325695" y="424770"/>
                </a:cubicBezTo>
                <a:cubicBezTo>
                  <a:pt x="2363100" y="560044"/>
                  <a:pt x="2373552" y="682572"/>
                  <a:pt x="2423026" y="849540"/>
                </a:cubicBezTo>
                <a:cubicBezTo>
                  <a:pt x="2472500" y="1016508"/>
                  <a:pt x="2532520" y="1260180"/>
                  <a:pt x="2549236" y="1400341"/>
                </a:cubicBezTo>
                <a:cubicBezTo>
                  <a:pt x="2505621" y="1493148"/>
                  <a:pt x="2483004" y="1648003"/>
                  <a:pt x="2448696" y="1839115"/>
                </a:cubicBezTo>
                <a:cubicBezTo>
                  <a:pt x="2414388" y="2030227"/>
                  <a:pt x="2370326" y="2188912"/>
                  <a:pt x="2335321" y="2333902"/>
                </a:cubicBezTo>
                <a:cubicBezTo>
                  <a:pt x="2300316" y="2478892"/>
                  <a:pt x="2279599" y="2598864"/>
                  <a:pt x="2228364" y="2800682"/>
                </a:cubicBezTo>
                <a:cubicBezTo>
                  <a:pt x="2010064" y="2787137"/>
                  <a:pt x="1887719" y="2785843"/>
                  <a:pt x="1648989" y="2800682"/>
                </a:cubicBezTo>
                <a:cubicBezTo>
                  <a:pt x="1410259" y="2815521"/>
                  <a:pt x="1328554" y="2812046"/>
                  <a:pt x="1047331" y="2800682"/>
                </a:cubicBezTo>
                <a:cubicBezTo>
                  <a:pt x="766108" y="2789318"/>
                  <a:pt x="214051" y="2803221"/>
                  <a:pt x="0" y="2800682"/>
                </a:cubicBezTo>
                <a:cubicBezTo>
                  <a:pt x="14874" y="2670103"/>
                  <a:pt x="-9014" y="2384065"/>
                  <a:pt x="0" y="2268552"/>
                </a:cubicBezTo>
                <a:cubicBezTo>
                  <a:pt x="9014" y="2153039"/>
                  <a:pt x="27299" y="1831463"/>
                  <a:pt x="0" y="1708416"/>
                </a:cubicBezTo>
                <a:cubicBezTo>
                  <a:pt x="-27299" y="1585369"/>
                  <a:pt x="6912" y="1323102"/>
                  <a:pt x="0" y="1176286"/>
                </a:cubicBezTo>
                <a:cubicBezTo>
                  <a:pt x="-6912" y="1029470"/>
                  <a:pt x="13496" y="826424"/>
                  <a:pt x="0" y="672164"/>
                </a:cubicBezTo>
                <a:cubicBezTo>
                  <a:pt x="-13496" y="517904"/>
                  <a:pt x="-26803" y="261309"/>
                  <a:pt x="0" y="0"/>
                </a:cubicBezTo>
                <a:close/>
              </a:path>
              <a:path w="2549236" h="2800682"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64864" y="161214"/>
                  <a:pt x="2337761" y="377750"/>
                  <a:pt x="2338530" y="480784"/>
                </a:cubicBezTo>
                <a:cubicBezTo>
                  <a:pt x="2339299" y="583818"/>
                  <a:pt x="2384740" y="754161"/>
                  <a:pt x="2448696" y="961567"/>
                </a:cubicBezTo>
                <a:cubicBezTo>
                  <a:pt x="2512651" y="1168973"/>
                  <a:pt x="2497851" y="1203755"/>
                  <a:pt x="2549236" y="1400341"/>
                </a:cubicBezTo>
                <a:cubicBezTo>
                  <a:pt x="2509612" y="1644210"/>
                  <a:pt x="2458141" y="1723268"/>
                  <a:pt x="2439070" y="1881125"/>
                </a:cubicBezTo>
                <a:cubicBezTo>
                  <a:pt x="2419999" y="2038982"/>
                  <a:pt x="2378370" y="2172841"/>
                  <a:pt x="2338530" y="2319898"/>
                </a:cubicBezTo>
                <a:cubicBezTo>
                  <a:pt x="2298690" y="2466955"/>
                  <a:pt x="2268462" y="2657593"/>
                  <a:pt x="2228364" y="2800682"/>
                </a:cubicBezTo>
                <a:cubicBezTo>
                  <a:pt x="2023701" y="2811030"/>
                  <a:pt x="1916351" y="2821692"/>
                  <a:pt x="1693557" y="2800682"/>
                </a:cubicBezTo>
                <a:cubicBezTo>
                  <a:pt x="1470763" y="2779672"/>
                  <a:pt x="1288563" y="2808011"/>
                  <a:pt x="1181033" y="2800682"/>
                </a:cubicBezTo>
                <a:cubicBezTo>
                  <a:pt x="1073503" y="2793353"/>
                  <a:pt x="853333" y="2813080"/>
                  <a:pt x="579375" y="2800682"/>
                </a:cubicBezTo>
                <a:cubicBezTo>
                  <a:pt x="305417" y="2788284"/>
                  <a:pt x="268264" y="2786744"/>
                  <a:pt x="0" y="2800682"/>
                </a:cubicBezTo>
                <a:cubicBezTo>
                  <a:pt x="7669" y="2569373"/>
                  <a:pt x="-18382" y="2426432"/>
                  <a:pt x="0" y="2296559"/>
                </a:cubicBezTo>
                <a:cubicBezTo>
                  <a:pt x="18382" y="2166686"/>
                  <a:pt x="18387" y="1895866"/>
                  <a:pt x="0" y="1736423"/>
                </a:cubicBezTo>
                <a:cubicBezTo>
                  <a:pt x="-18387" y="1576980"/>
                  <a:pt x="-3031" y="1466157"/>
                  <a:pt x="0" y="1232300"/>
                </a:cubicBezTo>
                <a:cubicBezTo>
                  <a:pt x="3031" y="998443"/>
                  <a:pt x="715" y="906027"/>
                  <a:pt x="0" y="728177"/>
                </a:cubicBezTo>
                <a:cubicBezTo>
                  <a:pt x="-715" y="550327"/>
                  <a:pt x="-34657" y="147855"/>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1BB59F6A-72B7-45AB-B83F-F7A213D9F567}"/>
              </a:ext>
            </a:extLst>
          </p:cNvPr>
          <p:cNvSpPr/>
          <p:nvPr/>
        </p:nvSpPr>
        <p:spPr>
          <a:xfrm>
            <a:off x="9973687" y="4058730"/>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4"/>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a:t>
            </a:r>
            <a:r>
              <a:rPr lang="da-DK" sz="1200" dirty="0">
                <a:solidFill>
                  <a:prstClr val="white"/>
                </a:solidFill>
                <a:latin typeface="Arial" panose="020B0604020202020204"/>
              </a:rPr>
              <a:t>20</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Pladsholder til slidenummer 9">
            <a:extLst>
              <a:ext uri="{FF2B5EF4-FFF2-40B4-BE49-F238E27FC236}">
                <a16:creationId xmlns:a16="http://schemas.microsoft.com/office/drawing/2014/main" id="{A51907CB-6DA1-4D3E-9556-1407E8CB0746}"/>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10</a:t>
            </a:fld>
            <a:endParaRPr lang="da-DK" dirty="0"/>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31EC845E-FBF6-4676-8A70-4DFBFCB41E27}"/>
              </a:ext>
            </a:extLst>
          </p:cNvPr>
          <p:cNvSpPr>
            <a:spLocks noGrp="1"/>
          </p:cNvSpPr>
          <p:nvPr>
            <p:ph type="subTitle" idx="1"/>
          </p:nvPr>
        </p:nvSpPr>
        <p:spPr>
          <a:xfrm>
            <a:off x="4488024" y="347721"/>
            <a:ext cx="6948073" cy="689546"/>
          </a:xfrm>
        </p:spPr>
        <p:txBody>
          <a:bodyPr/>
          <a:lstStyle/>
          <a:p>
            <a:r>
              <a:rPr lang="da-DK" spc="-100" dirty="0">
                <a:solidFill>
                  <a:srgbClr val="F26749"/>
                </a:solidFill>
              </a:rPr>
              <a:t>Digital modenhed på klima-, teknik- og miljøområdet</a:t>
            </a:r>
            <a:endParaRPr lang="da-DK" dirty="0">
              <a:solidFill>
                <a:srgbClr val="F89120"/>
              </a:solidFill>
            </a:endParaRPr>
          </a:p>
        </p:txBody>
      </p:sp>
      <p:sp>
        <p:nvSpPr>
          <p:cNvPr id="5" name="Pil: pentagon 4">
            <a:extLst>
              <a:ext uri="{FF2B5EF4-FFF2-40B4-BE49-F238E27FC236}">
                <a16:creationId xmlns:a16="http://schemas.microsoft.com/office/drawing/2014/main" id="{05F0B4B1-5083-4947-A399-F92712122814}"/>
              </a:ext>
            </a:extLst>
          </p:cNvPr>
          <p:cNvSpPr/>
          <p:nvPr/>
        </p:nvSpPr>
        <p:spPr>
          <a:xfrm>
            <a:off x="1" y="0"/>
            <a:ext cx="4488023"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1D78758-35C7-4B66-900D-AE6B788DCD8F}"/>
              </a:ext>
            </a:extLst>
          </p:cNvPr>
          <p:cNvSpPr/>
          <p:nvPr/>
        </p:nvSpPr>
        <p:spPr>
          <a:xfrm>
            <a:off x="-139085" y="650684"/>
            <a:ext cx="4253885" cy="5262979"/>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Teknologiradar 2022 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teknik og miljøområdet er man generelt mere digitalt moden end det samlede billede på tværs af alle fagområder. Det gælder både i forhold til at sætte </a:t>
            </a:r>
            <a:r>
              <a:rPr lang="da-DK" sz="1400" b="1" dirty="0">
                <a:solidFill>
                  <a:schemeClr val="bg1"/>
                </a:solidFill>
                <a:latin typeface="Arial" panose="020B0604020202020204" pitchFamily="34" charset="0"/>
                <a:cs typeface="Times New Roman" panose="02020603050405020304" pitchFamily="18" charset="0"/>
              </a:rPr>
              <a:t>muligheden for medarbejderne til at foreslå nye måder at løse opgaver på </a:t>
            </a:r>
            <a:r>
              <a:rPr lang="da-DK" sz="1400" dirty="0">
                <a:solidFill>
                  <a:schemeClr val="bg1"/>
                </a:solidFill>
                <a:latin typeface="Arial" panose="020B0604020202020204" pitchFamily="34" charset="0"/>
                <a:cs typeface="Times New Roman" panose="02020603050405020304" pitchFamily="18" charset="0"/>
              </a:rPr>
              <a:t>og det </a:t>
            </a:r>
            <a:r>
              <a:rPr lang="da-DK" sz="1400" b="1" dirty="0">
                <a:solidFill>
                  <a:schemeClr val="bg1"/>
                </a:solidFill>
                <a:latin typeface="Arial" panose="020B0604020202020204" pitchFamily="34" charset="0"/>
                <a:cs typeface="Times New Roman" panose="02020603050405020304" pitchFamily="18" charset="0"/>
              </a:rPr>
              <a:t>ledelsesmæssige fokus på at bruge digitalisering og teknologi</a:t>
            </a:r>
            <a:r>
              <a:rPr lang="da-DK" sz="1400" dirty="0">
                <a:solidFill>
                  <a:schemeClr val="bg1"/>
                </a:solidFill>
                <a:latin typeface="Arial" panose="020B0604020202020204" pitchFamily="34" charset="0"/>
                <a:cs typeface="Times New Roman" panose="02020603050405020304" pitchFamily="18" charset="0"/>
              </a:rPr>
              <a:t>.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Området er særligt modent i forhold til </a:t>
            </a:r>
            <a:r>
              <a:rPr lang="da-DK" sz="1400" b="1" dirty="0">
                <a:solidFill>
                  <a:schemeClr val="bg1"/>
                </a:solidFill>
                <a:latin typeface="Arial" panose="020B0604020202020204" pitchFamily="34" charset="0"/>
                <a:cs typeface="Times New Roman" panose="02020603050405020304" pitchFamily="18" charset="0"/>
              </a:rPr>
              <a:t>tekniske forudsætninger</a:t>
            </a:r>
            <a:r>
              <a:rPr lang="da-DK" sz="1400" dirty="0">
                <a:solidFill>
                  <a:schemeClr val="bg1"/>
                </a:solidFill>
                <a:latin typeface="Arial" panose="020B0604020202020204" pitchFamily="34" charset="0"/>
                <a:cs typeface="Times New Roman" panose="02020603050405020304" pitchFamily="18" charset="0"/>
              </a:rPr>
              <a:t>, retningslinjer for </a:t>
            </a:r>
            <a:r>
              <a:rPr lang="da-DK" sz="1400" b="1" dirty="0">
                <a:solidFill>
                  <a:schemeClr val="bg1"/>
                </a:solidFill>
                <a:latin typeface="Arial" panose="020B0604020202020204" pitchFamily="34" charset="0"/>
                <a:cs typeface="Times New Roman" panose="02020603050405020304" pitchFamily="18" charset="0"/>
              </a:rPr>
              <a:t>anskaffelse</a:t>
            </a:r>
            <a:r>
              <a:rPr lang="da-DK" sz="1400" dirty="0">
                <a:solidFill>
                  <a:schemeClr val="bg1"/>
                </a:solidFill>
                <a:latin typeface="Arial" panose="020B0604020202020204" pitchFamily="34" charset="0"/>
                <a:cs typeface="Times New Roman" panose="02020603050405020304" pitchFamily="18" charset="0"/>
              </a:rPr>
              <a:t> af IT og velfungerende styring af digitalisering.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Området er mindre modent hvad angår udvikling af få dannet </a:t>
            </a:r>
            <a:r>
              <a:rPr lang="da-DK" sz="1400" b="1" dirty="0">
                <a:solidFill>
                  <a:schemeClr val="bg1"/>
                </a:solidFill>
                <a:latin typeface="Arial" panose="020B0604020202020204" pitchFamily="34" charset="0"/>
                <a:cs typeface="Times New Roman" panose="02020603050405020304" pitchFamily="18" charset="0"/>
              </a:rPr>
              <a:t>velfungerende fora for vidensdeling og skalering </a:t>
            </a:r>
            <a:r>
              <a:rPr lang="da-DK" sz="1400" dirty="0">
                <a:solidFill>
                  <a:schemeClr val="bg1"/>
                </a:solidFill>
                <a:latin typeface="Arial" panose="020B0604020202020204" pitchFamily="34" charset="0"/>
                <a:cs typeface="Times New Roman" panose="02020603050405020304" pitchFamily="18" charset="0"/>
              </a:rPr>
              <a:t>og </a:t>
            </a:r>
            <a:r>
              <a:rPr lang="da-DK" sz="1400" b="1" dirty="0">
                <a:solidFill>
                  <a:schemeClr val="bg1"/>
                </a:solidFill>
                <a:latin typeface="Arial" panose="020B0604020202020204" pitchFamily="34" charset="0"/>
                <a:cs typeface="Times New Roman" panose="02020603050405020304" pitchFamily="18" charset="0"/>
              </a:rPr>
              <a:t>inddragelse af borgernes behov </a:t>
            </a: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sp>
        <p:nvSpPr>
          <p:cNvPr id="7" name="Pladsholder til slidenummer 9">
            <a:extLst>
              <a:ext uri="{FF2B5EF4-FFF2-40B4-BE49-F238E27FC236}">
                <a16:creationId xmlns:a16="http://schemas.microsoft.com/office/drawing/2014/main" id="{F1A9CF96-5260-4197-BFC6-D1AF6EB47D19}"/>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11</a:t>
            </a:fld>
            <a:endParaRPr lang="da-DK" dirty="0"/>
          </a:p>
        </p:txBody>
      </p:sp>
      <p:graphicFrame>
        <p:nvGraphicFramePr>
          <p:cNvPr id="8" name="Diagram 7">
            <a:extLst>
              <a:ext uri="{FF2B5EF4-FFF2-40B4-BE49-F238E27FC236}">
                <a16:creationId xmlns:a16="http://schemas.microsoft.com/office/drawing/2014/main" id="{1D978468-E0C9-4AD5-B479-6DE5C09795F9}"/>
              </a:ext>
            </a:extLst>
          </p:cNvPr>
          <p:cNvGraphicFramePr>
            <a:graphicFrameLocks/>
          </p:cNvGraphicFramePr>
          <p:nvPr>
            <p:extLst>
              <p:ext uri="{D42A27DB-BD31-4B8C-83A1-F6EECF244321}">
                <p14:modId xmlns:p14="http://schemas.microsoft.com/office/powerpoint/2010/main" val="606681580"/>
              </p:ext>
            </p:extLst>
          </p:nvPr>
        </p:nvGraphicFramePr>
        <p:xfrm>
          <a:off x="4488024" y="1037267"/>
          <a:ext cx="7832097" cy="4780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23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4" name="Pladsholder til slidenummer 9">
            <a:extLst>
              <a:ext uri="{FF2B5EF4-FFF2-40B4-BE49-F238E27FC236}">
                <a16:creationId xmlns:a16="http://schemas.microsoft.com/office/drawing/2014/main" id="{26D27F53-9589-4EA5-A2E7-93FE0DD74D56}"/>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5827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242544" cy="5940088"/>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velfærdsteknologikonsulenter,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13</a:t>
            </a:fld>
            <a:endParaRPr lang="da-DK"/>
          </a:p>
        </p:txBody>
      </p:sp>
    </p:spTree>
    <p:extLst>
      <p:ext uri="{BB962C8B-B14F-4D97-AF65-F5344CB8AC3E}">
        <p14:creationId xmlns:p14="http://schemas.microsoft.com/office/powerpoint/2010/main" val="91052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26221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a:t>
            </a:r>
            <a:r>
              <a:rPr lang="da-DK" sz="1400" dirty="0">
                <a:solidFill>
                  <a:srgbClr val="003B7A"/>
                </a:solidFill>
                <a:latin typeface="Arial" panose="020B0604020202020204"/>
              </a:rPr>
              <a:t> 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15</a:t>
            </a:fld>
            <a:endParaRPr lang="da-DK"/>
          </a:p>
        </p:txBody>
      </p:sp>
    </p:spTree>
    <p:extLst>
      <p:ext uri="{BB962C8B-B14F-4D97-AF65-F5344CB8AC3E}">
        <p14:creationId xmlns:p14="http://schemas.microsoft.com/office/powerpoint/2010/main" val="158019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261524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17</a:t>
            </a:fld>
            <a:endParaRPr lang="da-DK" dirty="0"/>
          </a:p>
        </p:txBody>
      </p:sp>
    </p:spTree>
    <p:extLst>
      <p:ext uri="{BB962C8B-B14F-4D97-AF65-F5344CB8AC3E}">
        <p14:creationId xmlns:p14="http://schemas.microsoft.com/office/powerpoint/2010/main" val="189301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C6FC5CA-C138-4C73-8A78-FA8D090A3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745" y="-521192"/>
            <a:ext cx="14513490" cy="10263749"/>
          </a:xfrm>
          <a:prstGeom prst="rect">
            <a:avLst/>
          </a:prstGeom>
        </p:spPr>
      </p:pic>
    </p:spTree>
    <p:extLst>
      <p:ext uri="{BB962C8B-B14F-4D97-AF65-F5344CB8AC3E}">
        <p14:creationId xmlns:p14="http://schemas.microsoft.com/office/powerpoint/2010/main" val="197557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50012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klima-, teknik- og miljøområdet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giver 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klima-, teknik- og miljøområdet.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dirty="0"/>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128861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20</a:t>
            </a:fld>
            <a:endParaRPr lang="da-DK"/>
          </a:p>
        </p:txBody>
      </p:sp>
    </p:spTree>
    <p:extLst>
      <p:ext uri="{BB962C8B-B14F-4D97-AF65-F5344CB8AC3E}">
        <p14:creationId xmlns:p14="http://schemas.microsoft.com/office/powerpoint/2010/main" val="916938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405226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22</a:t>
            </a:fld>
            <a:endParaRPr lang="da-DK" dirty="0"/>
          </a:p>
        </p:txBody>
      </p:sp>
    </p:spTree>
    <p:extLst>
      <p:ext uri="{BB962C8B-B14F-4D97-AF65-F5344CB8AC3E}">
        <p14:creationId xmlns:p14="http://schemas.microsoft.com/office/powerpoint/2010/main" val="328644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52698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24</a:t>
            </a:fld>
            <a:endParaRPr lang="da-DK"/>
          </a:p>
        </p:txBody>
      </p:sp>
    </p:spTree>
    <p:extLst>
      <p:ext uri="{BB962C8B-B14F-4D97-AF65-F5344CB8AC3E}">
        <p14:creationId xmlns:p14="http://schemas.microsoft.com/office/powerpoint/2010/main" val="1015297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25</a:t>
            </a:fld>
            <a:endParaRPr lang="da-DK"/>
          </a:p>
        </p:txBody>
      </p:sp>
    </p:spTree>
    <p:extLst>
      <p:ext uri="{BB962C8B-B14F-4D97-AF65-F5344CB8AC3E}">
        <p14:creationId xmlns:p14="http://schemas.microsoft.com/office/powerpoint/2010/main" val="1454252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26</a:t>
            </a:fld>
            <a:endParaRPr lang="da-DK" dirty="0"/>
          </a:p>
        </p:txBody>
      </p:sp>
    </p:spTree>
    <p:extLst>
      <p:ext uri="{BB962C8B-B14F-4D97-AF65-F5344CB8AC3E}">
        <p14:creationId xmlns:p14="http://schemas.microsoft.com/office/powerpoint/2010/main" val="78048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27</a:t>
            </a:fld>
            <a:endParaRPr lang="da-DK" dirty="0"/>
          </a:p>
        </p:txBody>
      </p:sp>
    </p:spTree>
    <p:extLst>
      <p:ext uri="{BB962C8B-B14F-4D97-AF65-F5344CB8AC3E}">
        <p14:creationId xmlns:p14="http://schemas.microsoft.com/office/powerpoint/2010/main" val="164334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28</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255128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29</a:t>
            </a:fld>
            <a:endParaRPr lang="da-DK" dirty="0"/>
          </a:p>
        </p:txBody>
      </p:sp>
    </p:spTree>
    <p:extLst>
      <p:ext uri="{BB962C8B-B14F-4D97-AF65-F5344CB8AC3E}">
        <p14:creationId xmlns:p14="http://schemas.microsoft.com/office/powerpoint/2010/main" val="55305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13-32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30</a:t>
            </a:fld>
            <a:endParaRPr lang="da-DK"/>
          </a:p>
        </p:txBody>
      </p:sp>
    </p:spTree>
    <p:extLst>
      <p:ext uri="{BB962C8B-B14F-4D97-AF65-F5344CB8AC3E}">
        <p14:creationId xmlns:p14="http://schemas.microsoft.com/office/powerpoint/2010/main" val="405101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31</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klima-, teknik- og miljøområdet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53736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242536"/>
            <a:ext cx="5035370" cy="6771084"/>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klima-, teknik- og miljøområdet. </a:t>
            </a: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820367" y="-4820368"/>
            <a:ext cx="2560636"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440310"/>
            <a:ext cx="2326771" cy="23241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OPGAVER </a:t>
            </a:r>
            <a:r>
              <a:rPr lang="da-DK" sz="2400" spc="-100" dirty="0">
                <a:solidFill>
                  <a:prstClr val="white"/>
                </a:solidFill>
                <a:latin typeface="Arial" panose="020B0604020202020204"/>
              </a:rPr>
              <a:t>OG </a:t>
            </a: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3970318"/>
          </a:xfrm>
          <a:prstGeom prst="rect">
            <a:avLst/>
          </a:prstGeom>
        </p:spPr>
        <p:txBody>
          <a:bodyPr wrap="square">
            <a:spAutoFit/>
          </a:bodyPr>
          <a:lstStyle/>
          <a:p>
            <a:pPr lvl="0"/>
            <a:r>
              <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rPr>
              <a:t>Hvordan kan vi skabe mere sikkerhed mod at vores byer oversvømmes eller kyster ødelægges?</a:t>
            </a:r>
          </a:p>
          <a:p>
            <a:pPr lvl="0"/>
            <a:endPar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rPr>
              <a:t>Hvordan kan vi bruge vores ressourcer bedre i vores kommunale bygninger? </a:t>
            </a:r>
          </a:p>
          <a:p>
            <a:pPr lvl="0"/>
            <a:endPar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rPr>
              <a:t>Hvordan kan vi sikre en mere intelligent affaldshåndtering? </a:t>
            </a:r>
          </a:p>
          <a:p>
            <a:pPr lvl="0"/>
            <a:endPar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rPr>
              <a:t>Hvordan kan vi styrke mobiliteten og </a:t>
            </a:r>
            <a:r>
              <a:rPr lang="da-DK" dirty="0" err="1">
                <a:solidFill>
                  <a:srgbClr val="14143B"/>
                </a:solidFill>
                <a:latin typeface="Arial" panose="020B0604020202020204" pitchFamily="34" charset="0"/>
                <a:ea typeface="Arial" panose="020B0604020202020204" pitchFamily="34" charset="0"/>
                <a:cs typeface="Times New Roman" panose="02020603050405020304" pitchFamily="18" charset="0"/>
              </a:rPr>
              <a:t>flow’et</a:t>
            </a:r>
            <a:r>
              <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rPr>
              <a:t> i vores by?</a:t>
            </a:r>
          </a:p>
          <a:p>
            <a:pPr lvl="0"/>
            <a:endPar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endParaRPr>
          </a:p>
          <a:p>
            <a:pPr lvl="0"/>
            <a:r>
              <a:rPr lang="da-DK" dirty="0">
                <a:solidFill>
                  <a:srgbClr val="14143B"/>
                </a:solidFill>
                <a:latin typeface="Arial" panose="020B0604020202020204" pitchFamily="34" charset="0"/>
                <a:ea typeface="Arial" panose="020B0604020202020204" pitchFamily="34" charset="0"/>
                <a:cs typeface="Times New Roman" panose="02020603050405020304" pitchFamily="18" charset="0"/>
              </a:rPr>
              <a:t>Hvordan kan vi blive bedre til at forudsige klima- og miljøkriser inden de opstår?</a:t>
            </a:r>
            <a:endParaRPr kumimoji="0" lang="da-DK" sz="1800" b="0" i="0" u="none" strike="noStrike" kern="1200" cap="none" spc="0" normalizeH="0" baseline="0" noProof="0" dirty="0">
              <a:ln>
                <a:noFill/>
              </a:ln>
              <a:solidFill>
                <a:srgbClr val="14143B"/>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43B"/>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43B"/>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8058084" y="3009649"/>
            <a:ext cx="217453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862868" cy="1551259"/>
          </a:xfrm>
          <a:prstGeom prst="rect">
            <a:avLst/>
          </a:prstGeom>
          <a:noFill/>
        </p:spPr>
        <p:txBody>
          <a:bodyPr wrap="square" lIns="0" tIns="0" rIns="0" bIns="0" rtlCol="0">
            <a:spAutoFit/>
          </a:bodyPr>
          <a:lstStyle/>
          <a:p>
            <a:pPr lvl="0">
              <a:lnSpc>
                <a:spcPct val="104000"/>
              </a:lnSpc>
              <a:defRPr/>
            </a:pPr>
            <a:r>
              <a:rPr lang="da-DK" sz="1600" dirty="0">
                <a:solidFill>
                  <a:prstClr val="white"/>
                </a:solidFill>
                <a:latin typeface="Arial (Tekst)"/>
              </a:rPr>
              <a:t>Klima- teknik- og miljøområdet omfatter nogle af de mest kritiske funktioner i samfundet. Opgaver er alt fra håndtering af affald, til at sikre elektricitet, varme og drikkevand, til at sikre, at de kommunale beredskaber er klar til at træde i kræft, når der er behov for det. </a:t>
            </a:r>
            <a:r>
              <a:rPr lang="da-DK" dirty="0"/>
              <a:t> </a:t>
            </a: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lang="da-DK" sz="1600" dirty="0">
              <a:solidFill>
                <a:prstClr val="white"/>
              </a:solidFill>
              <a:latin typeface="Arial (Tekst)"/>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a:t>
            </a:r>
            <a:r>
              <a:rPr kumimoji="0" lang="da-DK" sz="1600" b="0" i="0" u="none" strike="noStrike" kern="1200" cap="none" spc="0" normalizeH="0" baseline="0" noProof="0">
                <a:ln>
                  <a:noFill/>
                </a:ln>
                <a:solidFill>
                  <a:prstClr val="white"/>
                </a:solidFill>
                <a:effectLst/>
                <a:uLnTx/>
                <a:uFillTx/>
                <a:latin typeface="Arial (Tekst)"/>
                <a:ea typeface="+mn-ea"/>
                <a:cs typeface="+mn-cs"/>
              </a:rPr>
              <a:t>er fx:</a:t>
            </a: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5D7BA5FD-4712-4EDF-BE65-98C579B4F979}"/>
              </a:ext>
            </a:extLst>
          </p:cNvPr>
          <p:cNvPicPr>
            <a:picLocks noChangeAspect="1"/>
          </p:cNvPicPr>
          <p:nvPr/>
        </p:nvPicPr>
        <p:blipFill>
          <a:blip r:embed="rId3"/>
          <a:stretch>
            <a:fillRect/>
          </a:stretch>
        </p:blipFill>
        <p:spPr>
          <a:xfrm>
            <a:off x="8890983" y="658996"/>
            <a:ext cx="1406986" cy="1498496"/>
          </a:xfrm>
          <a:prstGeom prst="rect">
            <a:avLst/>
          </a:prstGeom>
        </p:spPr>
      </p:pic>
      <p:pic>
        <p:nvPicPr>
          <p:cNvPr id="7" name="Billede 6">
            <a:extLst>
              <a:ext uri="{FF2B5EF4-FFF2-40B4-BE49-F238E27FC236}">
                <a16:creationId xmlns:a16="http://schemas.microsoft.com/office/drawing/2014/main" id="{5CDF61BE-898A-4B52-A073-AC36C5840A7A}"/>
              </a:ext>
            </a:extLst>
          </p:cNvPr>
          <p:cNvPicPr>
            <a:picLocks noChangeAspect="1"/>
          </p:cNvPicPr>
          <p:nvPr/>
        </p:nvPicPr>
        <p:blipFill>
          <a:blip r:embed="rId4"/>
          <a:stretch>
            <a:fillRect/>
          </a:stretch>
        </p:blipFill>
        <p:spPr>
          <a:xfrm>
            <a:off x="10297969" y="2401509"/>
            <a:ext cx="1498941" cy="1550628"/>
          </a:xfrm>
          <a:prstGeom prst="rect">
            <a:avLst/>
          </a:prstGeom>
        </p:spPr>
      </p:pic>
      <p:pic>
        <p:nvPicPr>
          <p:cNvPr id="10" name="Billede 9">
            <a:extLst>
              <a:ext uri="{FF2B5EF4-FFF2-40B4-BE49-F238E27FC236}">
                <a16:creationId xmlns:a16="http://schemas.microsoft.com/office/drawing/2014/main" id="{91725277-31EA-4E73-AE44-D618DA5590D6}"/>
              </a:ext>
            </a:extLst>
          </p:cNvPr>
          <p:cNvPicPr>
            <a:picLocks noChangeAspect="1"/>
          </p:cNvPicPr>
          <p:nvPr/>
        </p:nvPicPr>
        <p:blipFill>
          <a:blip r:embed="rId5"/>
          <a:stretch>
            <a:fillRect/>
          </a:stretch>
        </p:blipFill>
        <p:spPr>
          <a:xfrm>
            <a:off x="8474206" y="3417447"/>
            <a:ext cx="1406770" cy="1515823"/>
          </a:xfrm>
          <a:prstGeom prst="rect">
            <a:avLst/>
          </a:prstGeom>
        </p:spPr>
      </p:pic>
      <p:pic>
        <p:nvPicPr>
          <p:cNvPr id="11" name="Billede 10">
            <a:extLst>
              <a:ext uri="{FF2B5EF4-FFF2-40B4-BE49-F238E27FC236}">
                <a16:creationId xmlns:a16="http://schemas.microsoft.com/office/drawing/2014/main" id="{0F525149-E06C-4FB8-951D-591884E20860}"/>
              </a:ext>
            </a:extLst>
          </p:cNvPr>
          <p:cNvPicPr>
            <a:picLocks noChangeAspect="1"/>
          </p:cNvPicPr>
          <p:nvPr/>
        </p:nvPicPr>
        <p:blipFill>
          <a:blip r:embed="rId6"/>
          <a:stretch>
            <a:fillRect/>
          </a:stretch>
        </p:blipFill>
        <p:spPr>
          <a:xfrm>
            <a:off x="10256109" y="4817814"/>
            <a:ext cx="1623149" cy="1502169"/>
          </a:xfrm>
          <a:prstGeom prst="rect">
            <a:avLst/>
          </a:prstGeom>
        </p:spPr>
      </p:pic>
      <p:sp>
        <p:nvSpPr>
          <p:cNvPr id="18" name="Pladsholder til slidenummer 9">
            <a:extLst>
              <a:ext uri="{FF2B5EF4-FFF2-40B4-BE49-F238E27FC236}">
                <a16:creationId xmlns:a16="http://schemas.microsoft.com/office/drawing/2014/main" id="{E9CCA526-DD94-42D8-A5AC-4DF9C960D6B9}"/>
              </a:ext>
            </a:extLst>
          </p:cNvPr>
          <p:cNvSpPr>
            <a:spLocks noGrp="1"/>
          </p:cNvSpPr>
          <p:nvPr>
            <p:ph type="sldNum" sz="quarter" idx="12"/>
          </p:nvPr>
        </p:nvSpPr>
        <p:spPr>
          <a:xfrm>
            <a:off x="11419397" y="6263635"/>
            <a:ext cx="558460" cy="438620"/>
          </a:xfrm>
        </p:spPr>
        <p:txBody>
          <a:bodyPr/>
          <a:lstStyle/>
          <a:p>
            <a:fld id="{7D7A2E16-A2BB-4A4C-88FB-B9F54DE68C14}" type="slidenum">
              <a:rPr lang="da-DK" smtClean="0"/>
              <a:t>6</a:t>
            </a:fld>
            <a:endParaRPr lang="da-DK" dirty="0"/>
          </a:p>
        </p:txBody>
      </p:sp>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859537" y="281290"/>
            <a:ext cx="11533691"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teknik- og miljøområde ud?</a:t>
            </a:r>
          </a:p>
        </p:txBody>
      </p:sp>
      <p:sp>
        <p:nvSpPr>
          <p:cNvPr id="5" name="Rektangel 4">
            <a:extLst>
              <a:ext uri="{FF2B5EF4-FFF2-40B4-BE49-F238E27FC236}">
                <a16:creationId xmlns:a16="http://schemas.microsoft.com/office/drawing/2014/main" id="{C0B50DBD-6AC3-4005-8258-115A2BE6E7BC}"/>
              </a:ext>
            </a:extLst>
          </p:cNvPr>
          <p:cNvSpPr/>
          <p:nvPr/>
        </p:nvSpPr>
        <p:spPr>
          <a:xfrm>
            <a:off x="859537" y="791416"/>
            <a:ext cx="11156618" cy="5411097"/>
          </a:xfrm>
          <a:prstGeom prst="rect">
            <a:avLst/>
          </a:prstGeom>
        </p:spPr>
        <p:txBody>
          <a:bodyPr wrap="square">
            <a:spAutoFit/>
          </a:bodyPr>
          <a:lstStyle/>
          <a:p>
            <a:pPr lvl="0">
              <a:lnSpc>
                <a:spcPct val="104000"/>
              </a:lnSpc>
              <a:defRPr/>
            </a:pPr>
            <a:r>
              <a:rPr lang="da-DK" sz="1400" dirty="0">
                <a:solidFill>
                  <a:srgbClr val="14143B"/>
                </a:solidFill>
                <a:latin typeface="Arial (Tekst)"/>
              </a:rPr>
              <a:t>Teknik og Miljø har i årtier været den mest digitaliserede sektor i kommunerne, hvor man har benyttet teknologi og data i arbejdet drift, </a:t>
            </a:r>
            <a:r>
              <a:rPr lang="da-DK" sz="1400">
                <a:solidFill>
                  <a:srgbClr val="14143B"/>
                </a:solidFill>
                <a:latin typeface="Arial (Tekst)"/>
              </a:rPr>
              <a:t>miljø, klimasikring </a:t>
            </a:r>
            <a:r>
              <a:rPr lang="da-DK" sz="1400" dirty="0">
                <a:solidFill>
                  <a:srgbClr val="14143B"/>
                </a:solidFill>
                <a:latin typeface="Arial (Tekst)"/>
              </a:rPr>
              <a:t>samt i forhold til målrettet at fremme den grønne omstilling.</a:t>
            </a:r>
          </a:p>
          <a:p>
            <a:pPr lvl="0">
              <a:lnSpc>
                <a:spcPct val="104000"/>
              </a:lnSpc>
              <a:defRPr/>
            </a:pPr>
            <a:endParaRPr lang="da-DK" sz="1400" dirty="0">
              <a:solidFill>
                <a:srgbClr val="14143B"/>
              </a:solidFill>
              <a:latin typeface="Arial (Tekst)"/>
            </a:endParaRPr>
          </a:p>
          <a:p>
            <a:pPr lvl="0">
              <a:lnSpc>
                <a:spcPct val="104000"/>
              </a:lnSpc>
              <a:defRPr/>
            </a:pPr>
            <a:r>
              <a:rPr lang="da-DK" sz="1400" dirty="0">
                <a:solidFill>
                  <a:srgbClr val="14143B"/>
                </a:solidFill>
                <a:latin typeface="Arial (Tekst)"/>
              </a:rPr>
              <a:t>Løsningerne omfatter bl.a. at data bruges mere intelligent ift. affaldshåndtering, at der laves en digital CO2 beregner som eksempelvis kan vise den udledning der knyttes til borgernes adfærd samt brug af </a:t>
            </a:r>
            <a:r>
              <a:rPr lang="da-DK" sz="1400" b="1" dirty="0">
                <a:solidFill>
                  <a:srgbClr val="14143B"/>
                </a:solidFill>
                <a:latin typeface="Arial (Tekst)"/>
              </a:rPr>
              <a:t>sensordata ift. mobilitet, vandstand</a:t>
            </a:r>
            <a:r>
              <a:rPr lang="da-DK" sz="1400" dirty="0">
                <a:solidFill>
                  <a:srgbClr val="14143B"/>
                </a:solidFill>
                <a:latin typeface="Arial (Tekst)"/>
              </a:rPr>
              <a:t>, mv. Nye teknologier og bedre brug af data til ‘</a:t>
            </a:r>
            <a:r>
              <a:rPr lang="da-DK" sz="1400" b="1" dirty="0" err="1">
                <a:solidFill>
                  <a:srgbClr val="14143B"/>
                </a:solidFill>
                <a:latin typeface="Arial (Tekst)"/>
              </a:rPr>
              <a:t>forecasting</a:t>
            </a:r>
            <a:r>
              <a:rPr lang="da-DK" sz="1400" dirty="0">
                <a:solidFill>
                  <a:srgbClr val="14143B"/>
                </a:solidFill>
                <a:latin typeface="Arial (Tekst)"/>
              </a:rPr>
              <a:t>’ kan være et af svarene på, hvordan vi tackler de klimarelaterede udfordringer i fremtiden. </a:t>
            </a:r>
          </a:p>
          <a:p>
            <a:pPr lvl="0">
              <a:lnSpc>
                <a:spcPct val="104000"/>
              </a:lnSpc>
              <a:defRPr/>
            </a:pPr>
            <a:endParaRPr lang="da-DK" sz="1400" dirty="0">
              <a:solidFill>
                <a:srgbClr val="14143B"/>
              </a:solidFill>
              <a:latin typeface="Arial (Tekst)"/>
            </a:endParaRPr>
          </a:p>
          <a:p>
            <a:pPr>
              <a:lnSpc>
                <a:spcPct val="104000"/>
              </a:lnSpc>
              <a:defRPr/>
            </a:pPr>
            <a:r>
              <a:rPr lang="da-DK" sz="1400" dirty="0">
                <a:solidFill>
                  <a:srgbClr val="14143B"/>
                </a:solidFill>
                <a:latin typeface="Arial (Tekst)"/>
              </a:rPr>
              <a:t>Data og teknologi bliver bedre og bedre. Fx ved vi hvad vandstanden er i havet de næste tre dage. </a:t>
            </a:r>
            <a:r>
              <a:rPr lang="da-DK" sz="1400" b="1" dirty="0">
                <a:solidFill>
                  <a:srgbClr val="14143B"/>
                </a:solidFill>
                <a:latin typeface="Arial (Tekst)"/>
              </a:rPr>
              <a:t>Danmarks Meteorologiske Institut (DMI) </a:t>
            </a:r>
            <a:r>
              <a:rPr lang="da-DK" sz="1400" dirty="0">
                <a:solidFill>
                  <a:srgbClr val="14143B"/>
                </a:solidFill>
                <a:latin typeface="Arial (Tekst)"/>
              </a:rPr>
              <a:t>udstiller vejr-, hav- og klimadata, og på </a:t>
            </a:r>
            <a:r>
              <a:rPr lang="da-DK" sz="1400" b="1" dirty="0">
                <a:solidFill>
                  <a:srgbClr val="14143B"/>
                </a:solidFill>
                <a:latin typeface="Arial (Tekst)"/>
              </a:rPr>
              <a:t>Danmarks Miljøportal </a:t>
            </a:r>
            <a:r>
              <a:rPr lang="da-DK" sz="1400" dirty="0">
                <a:solidFill>
                  <a:srgbClr val="14143B"/>
                </a:solidFill>
                <a:latin typeface="Arial (Tekst)"/>
              </a:rPr>
              <a:t>findes data om miljø, vand, natur, arealanvendelse og klimatilpasning. </a:t>
            </a:r>
          </a:p>
          <a:p>
            <a:pPr>
              <a:lnSpc>
                <a:spcPct val="104000"/>
              </a:lnSpc>
              <a:defRPr/>
            </a:pPr>
            <a:endParaRPr lang="da-DK" sz="1400" dirty="0">
              <a:solidFill>
                <a:srgbClr val="14143B"/>
              </a:solidFill>
              <a:latin typeface="Arial (Tekst)"/>
            </a:endParaRPr>
          </a:p>
          <a:p>
            <a:pPr>
              <a:lnSpc>
                <a:spcPct val="104000"/>
              </a:lnSpc>
              <a:defRPr/>
            </a:pPr>
            <a:r>
              <a:rPr lang="da-DK" sz="1400" b="1" dirty="0">
                <a:solidFill>
                  <a:srgbClr val="14143B"/>
                </a:solidFill>
                <a:latin typeface="Arial (Tekst)"/>
              </a:rPr>
              <a:t>Grunddata og geodata </a:t>
            </a:r>
            <a:r>
              <a:rPr lang="da-DK" sz="1400" dirty="0">
                <a:solidFill>
                  <a:srgbClr val="14143B"/>
                </a:solidFill>
                <a:latin typeface="Arial (Tekst)"/>
              </a:rPr>
              <a:t>er værdifulde data, som bidrager til en effektiv og kvalificeret service til borgere og virksomheder. Kommunerne får præcise geodata gennem </a:t>
            </a:r>
            <a:r>
              <a:rPr lang="da-DK" sz="1400" dirty="0" err="1">
                <a:solidFill>
                  <a:srgbClr val="14143B"/>
                </a:solidFill>
                <a:latin typeface="Arial (Tekst)"/>
              </a:rPr>
              <a:t>GeoDanmark</a:t>
            </a:r>
            <a:r>
              <a:rPr lang="da-DK" sz="1400" dirty="0">
                <a:solidFill>
                  <a:srgbClr val="14143B"/>
                </a:solidFill>
                <a:latin typeface="Arial (Tekst)"/>
              </a:rPr>
              <a:t>-samarbejdet, hvor kommune og stat arbejder sammen om gode grunddata. </a:t>
            </a:r>
            <a:r>
              <a:rPr lang="da-DK" sz="1400" b="1" dirty="0">
                <a:solidFill>
                  <a:srgbClr val="14143B"/>
                </a:solidFill>
                <a:latin typeface="Arial (Tekst)"/>
              </a:rPr>
              <a:t>Boligsocial monitorering </a:t>
            </a:r>
            <a:r>
              <a:rPr lang="da-DK" sz="1400" dirty="0">
                <a:solidFill>
                  <a:srgbClr val="14143B"/>
                </a:solidFill>
                <a:latin typeface="Arial (Tekst)"/>
              </a:rPr>
              <a:t>giver et databaseret og geografisk overblik over den socioøkonomiske balance i bosætningen i kommunernes byer og landområder.</a:t>
            </a:r>
          </a:p>
          <a:p>
            <a:pPr>
              <a:lnSpc>
                <a:spcPct val="104000"/>
              </a:lnSpc>
              <a:defRPr/>
            </a:pPr>
            <a:endParaRPr lang="da-DK" sz="1400" dirty="0">
              <a:solidFill>
                <a:srgbClr val="14143B"/>
              </a:solidFill>
              <a:latin typeface="Arial (Tekst)"/>
            </a:endParaRPr>
          </a:p>
          <a:p>
            <a:r>
              <a:rPr lang="da-DK" sz="1400" dirty="0">
                <a:solidFill>
                  <a:srgbClr val="14143B"/>
                </a:solidFill>
                <a:latin typeface="Arial (Tekst)"/>
              </a:rPr>
              <a:t>Digitale løsninger er et vigtig arbejdsredskab i kommunernes indsats på miljø, energi-, bolig- og byggeområdet. Systemer, som </a:t>
            </a:r>
            <a:r>
              <a:rPr lang="da-DK" sz="1400" b="1" dirty="0">
                <a:solidFill>
                  <a:srgbClr val="14143B"/>
                </a:solidFill>
                <a:latin typeface="Arial (Tekst)"/>
              </a:rPr>
              <a:t>Digital Miljø Administration (DMA)  </a:t>
            </a:r>
            <a:r>
              <a:rPr lang="da-DK" sz="1400" dirty="0">
                <a:solidFill>
                  <a:srgbClr val="14143B"/>
                </a:solidFill>
                <a:latin typeface="Arial (Tekst)"/>
              </a:rPr>
              <a:t>og </a:t>
            </a:r>
            <a:r>
              <a:rPr lang="da-DK" sz="1400" b="1" dirty="0">
                <a:solidFill>
                  <a:srgbClr val="14143B"/>
                </a:solidFill>
                <a:latin typeface="Arial (Tekst)"/>
              </a:rPr>
              <a:t>Byg og Miljø (BM), </a:t>
            </a:r>
            <a:r>
              <a:rPr lang="da-DK" sz="1400" dirty="0">
                <a:solidFill>
                  <a:srgbClr val="14143B"/>
                </a:solidFill>
                <a:latin typeface="Arial (Tekst)"/>
              </a:rPr>
              <a:t>skal give nemmere og hurtigere adgang til miljøoplysninger for virksomhed, kommune og stat. </a:t>
            </a:r>
            <a:r>
              <a:rPr lang="da-DK" sz="1400" b="1" dirty="0">
                <a:solidFill>
                  <a:srgbClr val="14143B"/>
                </a:solidFill>
                <a:latin typeface="Arial (Tekst)"/>
              </a:rPr>
              <a:t>Bygogmiljø.dk</a:t>
            </a:r>
            <a:r>
              <a:rPr lang="da-DK" sz="1400" dirty="0">
                <a:solidFill>
                  <a:srgbClr val="14143B"/>
                </a:solidFill>
                <a:latin typeface="Arial (Tekst)"/>
              </a:rPr>
              <a:t> er indgangen for alle borgere og virksomheder til ansøgninger indenfor byggeri og miljø. Systemet </a:t>
            </a:r>
            <a:r>
              <a:rPr lang="da-DK" sz="1400" b="1" dirty="0">
                <a:solidFill>
                  <a:srgbClr val="14143B"/>
                </a:solidFill>
                <a:latin typeface="Arial (Tekst)"/>
              </a:rPr>
              <a:t>vejman.dk</a:t>
            </a:r>
            <a:r>
              <a:rPr lang="da-DK" sz="1400" dirty="0">
                <a:solidFill>
                  <a:srgbClr val="14143B"/>
                </a:solidFill>
                <a:latin typeface="Arial (Tekst)"/>
              </a:rPr>
              <a:t>, der er et tilstands-, økonomi- og ressourcestyringssystem for veje, stier, trafikbelysning etc. Det digitale register </a:t>
            </a:r>
            <a:r>
              <a:rPr lang="da-DK" sz="1400" b="1" dirty="0">
                <a:solidFill>
                  <a:srgbClr val="14143B"/>
                </a:solidFill>
                <a:latin typeface="Arial (Tekst)"/>
              </a:rPr>
              <a:t>plandata.dk</a:t>
            </a:r>
            <a:r>
              <a:rPr lang="da-DK" sz="1400" dirty="0">
                <a:solidFill>
                  <a:srgbClr val="14143B"/>
                </a:solidFill>
                <a:latin typeface="Arial (Tekst)"/>
              </a:rPr>
              <a:t>, der er det digitale register for fysisk planlægning i Danmark. Alle kan søge lokalplaner og andre plantyper i kortmodulet.</a:t>
            </a:r>
          </a:p>
          <a:p>
            <a:pPr lvl="0">
              <a:lnSpc>
                <a:spcPct val="104000"/>
              </a:lnSpc>
              <a:defRPr/>
            </a:pPr>
            <a:endParaRPr lang="da-DK" sz="1400" dirty="0">
              <a:solidFill>
                <a:srgbClr val="14143B"/>
              </a:solidFill>
              <a:latin typeface="Arial (Tekst)"/>
            </a:endParaRPr>
          </a:p>
          <a:p>
            <a:pPr lvl="0">
              <a:lnSpc>
                <a:spcPct val="104000"/>
              </a:lnSpc>
              <a:defRPr/>
            </a:pPr>
            <a:r>
              <a:rPr lang="da-DK" sz="1400" b="1" dirty="0">
                <a:solidFill>
                  <a:srgbClr val="14143B"/>
                </a:solidFill>
                <a:latin typeface="Arial (Tekst)"/>
              </a:rPr>
              <a:t>Data</a:t>
            </a:r>
            <a:r>
              <a:rPr lang="da-DK" sz="1400" dirty="0">
                <a:solidFill>
                  <a:srgbClr val="14143B"/>
                </a:solidFill>
                <a:latin typeface="Arial (Tekst)"/>
              </a:rPr>
              <a:t> og dermed det videre arbejde med at sikre data af høj kvalitet er helt essentielt for området. </a:t>
            </a:r>
          </a:p>
          <a:p>
            <a:pPr lvl="0">
              <a:lnSpc>
                <a:spcPct val="104000"/>
              </a:lnSpc>
              <a:defRPr/>
            </a:pPr>
            <a:r>
              <a:rPr lang="da-DK" sz="1400" b="1" dirty="0">
                <a:solidFill>
                  <a:srgbClr val="14143B"/>
                </a:solidFill>
                <a:latin typeface="Arial (Tekst)"/>
              </a:rPr>
              <a:t>De centrale udfordringer i forhold til arbejdet med data </a:t>
            </a:r>
            <a:r>
              <a:rPr lang="da-DK" sz="1400" dirty="0">
                <a:solidFill>
                  <a:srgbClr val="14143B"/>
                </a:solidFill>
                <a:latin typeface="Arial (Tekst)"/>
              </a:rPr>
              <a:t>er følgende: 1) Adgang og overblik over relevant data. 2) Datastandardisering, der kan sikre, at data kan tale sammen og skabe værdi. 3) Kompetencer i forhold til at arbejde med data. </a:t>
            </a:r>
            <a:endParaRPr kumimoji="0" lang="da-DK" sz="1400" b="0" i="0" u="none" strike="noStrike" kern="1200" cap="none" spc="0" normalizeH="0" baseline="0" noProof="0" dirty="0">
              <a:ln>
                <a:noFill/>
              </a:ln>
              <a:solidFill>
                <a:srgbClr val="14143B"/>
              </a:solidFill>
              <a:effectLst/>
              <a:uLnTx/>
              <a:uFillTx/>
              <a:latin typeface="Arial (Tekst)"/>
              <a:ea typeface="+mn-ea"/>
              <a:cs typeface="+mn-cs"/>
            </a:endParaRPr>
          </a:p>
        </p:txBody>
      </p:sp>
      <p:sp>
        <p:nvSpPr>
          <p:cNvPr id="4" name="Pladsholder til slidenummer 9">
            <a:extLst>
              <a:ext uri="{FF2B5EF4-FFF2-40B4-BE49-F238E27FC236}">
                <a16:creationId xmlns:a16="http://schemas.microsoft.com/office/drawing/2014/main" id="{642A0B13-D48D-4383-B24B-D4DCA81B067C}"/>
              </a:ext>
            </a:extLst>
          </p:cNvPr>
          <p:cNvSpPr>
            <a:spLocks noGrp="1"/>
          </p:cNvSpPr>
          <p:nvPr>
            <p:ph type="sldNum" sz="quarter" idx="12"/>
          </p:nvPr>
        </p:nvSpPr>
        <p:spPr>
          <a:xfrm>
            <a:off x="11419397" y="6263635"/>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4916" y="861072"/>
            <a:ext cx="6695031" cy="5262979"/>
          </a:xfrm>
          <a:prstGeom prst="rect">
            <a:avLst/>
          </a:prstGeom>
          <a:solidFill>
            <a:srgbClr val="EBEEF3"/>
          </a:solidFill>
        </p:spPr>
        <p:txBody>
          <a:bodyPr wrap="square" numCol="1">
            <a:spAutoFit/>
          </a:bodyPr>
          <a:lstStyle/>
          <a:p>
            <a:pPr lvl="1"/>
            <a:r>
              <a:rPr lang="da-DK" sz="1400" dirty="0">
                <a:solidFill>
                  <a:srgbClr val="14143B"/>
                </a:solidFill>
              </a:rPr>
              <a:t>Mange kommuner anvender </a:t>
            </a:r>
            <a:r>
              <a:rPr lang="da-DK" sz="1400" b="1" dirty="0">
                <a:solidFill>
                  <a:srgbClr val="14143B"/>
                </a:solidFill>
              </a:rPr>
              <a:t>droner</a:t>
            </a:r>
            <a:r>
              <a:rPr lang="da-DK" sz="1400" dirty="0">
                <a:solidFill>
                  <a:srgbClr val="14143B"/>
                </a:solidFill>
              </a:rPr>
              <a:t> i forbindelse med inspektion og fotodokumentation. Særligt anvendes droner i arbejdet med vedligehold af kommunens egne bygninger. Droner bruges i arbejdet med oversvømmelsessikring, ligesom droner anvendes til at holde øje med bjørneklo i svært tilgængelige områder. Udover foto anvendes også termisk måling i forbindelse med bygningssyn. Arbejdet med droner kræver dronekørekort, og i mange kommuner er arbejdet med droner derfor knyttet til en dedikeret dronefører.</a:t>
            </a:r>
          </a:p>
          <a:p>
            <a:pPr lvl="1"/>
            <a:r>
              <a:rPr lang="da-DK" sz="1400" dirty="0">
                <a:solidFill>
                  <a:srgbClr val="14143B"/>
                </a:solidFill>
              </a:rPr>
              <a:t> </a:t>
            </a:r>
          </a:p>
          <a:p>
            <a:pPr lvl="1"/>
            <a:r>
              <a:rPr lang="da-DK" sz="1400" b="1" dirty="0">
                <a:solidFill>
                  <a:srgbClr val="14143B"/>
                </a:solidFill>
              </a:rPr>
              <a:t>Internet of Things, </a:t>
            </a:r>
            <a:r>
              <a:rPr lang="da-DK" sz="1400" dirty="0">
                <a:solidFill>
                  <a:srgbClr val="14143B"/>
                </a:solidFill>
              </a:rPr>
              <a:t>som er apparater der er forbundet til hinanden og overfører data er en udbredt teknologi på området. Særligt udbredt er </a:t>
            </a:r>
            <a:r>
              <a:rPr lang="da-DK" sz="1400" b="1" dirty="0">
                <a:solidFill>
                  <a:srgbClr val="14143B"/>
                </a:solidFill>
              </a:rPr>
              <a:t>sensorer</a:t>
            </a:r>
            <a:r>
              <a:rPr lang="da-DK" sz="1400" dirty="0">
                <a:solidFill>
                  <a:srgbClr val="14143B"/>
                </a:solidFill>
              </a:rPr>
              <a:t> / fuldmeldere i forskellige typer af skraldespande og containere. Internet of Things bruges også i arbejdet med regnvand (vandstand, voluminer, tilbageholdelse af vand, fordampningsevne) og i arbejdet med bygninger (indeklima, anvendelsesgrad og styring af lys). Internet of Things bruges desuden til persontællinger i byen, samt til måling af lokale temperaturer, monitorering af fugtighed i nyplantninger samt i arbejdet med rottebekæmpelse.</a:t>
            </a:r>
          </a:p>
          <a:p>
            <a:pPr lvl="1"/>
            <a:endParaRPr kumimoji="0" lang="da-DK" sz="1400" b="0" i="0" u="none" strike="noStrike" kern="1200" cap="none" spc="0" normalizeH="0" baseline="0" noProof="0" dirty="0">
              <a:ln>
                <a:noFill/>
              </a:ln>
              <a:solidFill>
                <a:srgbClr val="14143B"/>
              </a:solidFill>
              <a:effectLst/>
              <a:uLnTx/>
              <a:uFillTx/>
              <a:latin typeface="Arial" panose="020B0604020202020204"/>
              <a:ea typeface="+mn-ea"/>
              <a:cs typeface="+mn-cs"/>
            </a:endParaRPr>
          </a:p>
          <a:p>
            <a:pPr lvl="1"/>
            <a:r>
              <a:rPr lang="da-DK" sz="1400" b="1" dirty="0">
                <a:solidFill>
                  <a:srgbClr val="14143B"/>
                </a:solidFill>
                <a:latin typeface="Arial" panose="020B0604020202020204" pitchFamily="34" charset="0"/>
                <a:ea typeface="Arial" panose="020B0604020202020204" pitchFamily="34" charset="0"/>
                <a:cs typeface="Times New Roman" panose="02020603050405020304" pitchFamily="18" charset="0"/>
              </a:rPr>
              <a:t>Edge Computing </a:t>
            </a:r>
            <a:r>
              <a:rPr lang="da-DK" sz="1400" dirty="0">
                <a:solidFill>
                  <a:srgbClr val="14143B"/>
                </a:solidFill>
                <a:latin typeface="Arial" panose="020B0604020202020204" pitchFamily="34" charset="0"/>
                <a:ea typeface="Arial" panose="020B0604020202020204" pitchFamily="34" charset="0"/>
                <a:cs typeface="Times New Roman" panose="02020603050405020304" pitchFamily="18" charset="0"/>
              </a:rPr>
              <a:t>er et begreb for apparater fx kameraer og sensorer, som kan lagre og beregner på data i selve apparatet. Det bruges i enkelte kommuner i forbindelse med trafiktællinger (biler, cykler m/u hjelm og gående). I forlængelse af dette anvendes </a:t>
            </a:r>
            <a:r>
              <a:rPr lang="da-DK" sz="1400" dirty="0" err="1">
                <a:solidFill>
                  <a:srgbClr val="14143B"/>
                </a:solidFill>
                <a:latin typeface="Arial" panose="020B0604020202020204" pitchFamily="34" charset="0"/>
                <a:ea typeface="Arial" panose="020B0604020202020204" pitchFamily="34" charset="0"/>
                <a:cs typeface="Times New Roman" panose="02020603050405020304" pitchFamily="18" charset="0"/>
              </a:rPr>
              <a:t>edge</a:t>
            </a:r>
            <a:r>
              <a:rPr lang="da-DK" sz="1400" dirty="0">
                <a:solidFill>
                  <a:srgbClr val="14143B"/>
                </a:solidFill>
                <a:latin typeface="Arial" panose="020B0604020202020204" pitchFamily="34" charset="0"/>
                <a:ea typeface="Arial" panose="020B0604020202020204" pitchFamily="34" charset="0"/>
                <a:cs typeface="Times New Roman" panose="02020603050405020304" pitchFamily="18" charset="0"/>
              </a:rPr>
              <a:t> </a:t>
            </a:r>
            <a:r>
              <a:rPr lang="da-DK" sz="1400" dirty="0" err="1">
                <a:solidFill>
                  <a:srgbClr val="14143B"/>
                </a:solidFill>
                <a:latin typeface="Arial" panose="020B0604020202020204" pitchFamily="34" charset="0"/>
                <a:ea typeface="Arial" panose="020B0604020202020204" pitchFamily="34" charset="0"/>
                <a:cs typeface="Times New Roman" panose="02020603050405020304" pitchFamily="18" charset="0"/>
              </a:rPr>
              <a:t>computing</a:t>
            </a:r>
            <a:r>
              <a:rPr lang="da-DK" sz="1400" dirty="0">
                <a:solidFill>
                  <a:srgbClr val="14143B"/>
                </a:solidFill>
                <a:latin typeface="Arial" panose="020B0604020202020204" pitchFamily="34" charset="0"/>
                <a:ea typeface="Arial" panose="020B0604020202020204" pitchFamily="34" charset="0"/>
                <a:cs typeface="Times New Roman" panose="02020603050405020304" pitchFamily="18" charset="0"/>
              </a:rPr>
              <a:t> også til at gøre signalregulerede vejkryds mere intelligente</a:t>
            </a:r>
            <a:endParaRPr kumimoji="0" lang="da-DK" sz="1400" b="0" i="0" u="none" strike="noStrike" kern="1200" cap="none" spc="0" normalizeH="0" baseline="0" noProof="0" dirty="0">
              <a:ln>
                <a:noFill/>
              </a:ln>
              <a:solidFill>
                <a:srgbClr val="14143B"/>
              </a:solidFill>
              <a:effectLst/>
              <a:uLnTx/>
              <a:uFillTx/>
              <a:latin typeface="Arial" panose="020B0604020202020204"/>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437021" y="421967"/>
            <a:ext cx="6127904"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Teknik- og miljøområdet</a:t>
            </a:r>
          </a:p>
        </p:txBody>
      </p:sp>
      <p:pic>
        <p:nvPicPr>
          <p:cNvPr id="6" name="Billede 5">
            <a:extLst>
              <a:ext uri="{FF2B5EF4-FFF2-40B4-BE49-F238E27FC236}">
                <a16:creationId xmlns:a16="http://schemas.microsoft.com/office/drawing/2014/main" id="{9CF2FFB0-15BA-4CAE-A8FD-C16FCB34CA7E}"/>
              </a:ext>
            </a:extLst>
          </p:cNvPr>
          <p:cNvPicPr>
            <a:picLocks noChangeAspect="1"/>
          </p:cNvPicPr>
          <p:nvPr/>
        </p:nvPicPr>
        <p:blipFill rotWithShape="1">
          <a:blip r:embed="rId2"/>
          <a:srcRect l="4413" t="-1" b="994"/>
          <a:stretch/>
        </p:blipFill>
        <p:spPr>
          <a:xfrm>
            <a:off x="6834970" y="217624"/>
            <a:ext cx="5357030" cy="6183178"/>
          </a:xfrm>
          <a:prstGeom prst="rect">
            <a:avLst/>
          </a:prstGeom>
        </p:spPr>
      </p:pic>
      <p:sp>
        <p:nvSpPr>
          <p:cNvPr id="7" name="Pladsholder til slidenummer 9">
            <a:extLst>
              <a:ext uri="{FF2B5EF4-FFF2-40B4-BE49-F238E27FC236}">
                <a16:creationId xmlns:a16="http://schemas.microsoft.com/office/drawing/2014/main" id="{D7DDDC0E-097F-4427-9457-E5BDF94D2441}"/>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8</a:t>
            </a:fld>
            <a:endParaRPr lang="da-DK" dirty="0"/>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166804" y="866119"/>
            <a:ext cx="6773662" cy="5909310"/>
          </a:xfrm>
          <a:prstGeom prst="rect">
            <a:avLst/>
          </a:prstGeom>
        </p:spPr>
        <p:txBody>
          <a:bodyPr wrap="square">
            <a:spAutoFit/>
          </a:bodyPr>
          <a:lstStyle/>
          <a:p>
            <a:pPr lvl="1"/>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Apps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benyttes til mange typer af formidling og involvering. Mange kommuner anvender apps hvor borgere kan melde f.eks. huller i vejen til kommunen. Apps bruges også i formidlingen til borgere omkring håndtering af affald eller til information om regler og nyheder særligt til landbruget. Endelig anvendes apps også internt i kommunen, hvor medarbejdere blandt andet kan melde mangler på bygninger.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Enkelte kommuner anvender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augmented</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reality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til visualisering af ledninger og lokal- og byggeplaner.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Deep Learning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afprøves i enkelte kommuner, hvor det blandt andet bruges til at registrere og dokumentere byens tilstand vha. 360 graders fotos. Ligeledes anvendes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deep</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learning på satellitbilleder, hvor det kan bruges til ajourføring af bygningsdata. Man har også Deep learning i forhold til at skabe overblik over, hvilken mønstre der er i affald rundt i kommunens lokalområder.</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Enkelte kommuner afprøver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digital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twin</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til at simulere scenarier i forbindelse med eksempelvis kystsikring og byudvikling.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Fysiske robotter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bruges i form af robotplæneklippere og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opstregningsrobotter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til boldbaner. Også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exoskelleter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kan bruges til opgaver med tunge løft. </a:t>
            </a:r>
          </a:p>
          <a:p>
            <a:pPr lvl="1"/>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Sociale teknologier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anvendes til forskellige typer af borgerinvolvering.  </a:t>
            </a:r>
          </a:p>
          <a:p>
            <a:pPr lvl="1"/>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Videoløsninger anvendes til virtuelle borgermøder og f.eks. digitale tilsyn med virksomheder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547257" y="445413"/>
            <a:ext cx="6393209" cy="829867"/>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Teknik- og miljøområdet</a:t>
            </a:r>
          </a:p>
        </p:txBody>
      </p:sp>
      <p:pic>
        <p:nvPicPr>
          <p:cNvPr id="6" name="Billede 5">
            <a:extLst>
              <a:ext uri="{FF2B5EF4-FFF2-40B4-BE49-F238E27FC236}">
                <a16:creationId xmlns:a16="http://schemas.microsoft.com/office/drawing/2014/main" id="{6BA1DCD5-3DF8-42AF-9357-56BDD3C2BD66}"/>
              </a:ext>
            </a:extLst>
          </p:cNvPr>
          <p:cNvPicPr>
            <a:picLocks noChangeAspect="1"/>
          </p:cNvPicPr>
          <p:nvPr/>
        </p:nvPicPr>
        <p:blipFill>
          <a:blip r:embed="rId2"/>
          <a:stretch>
            <a:fillRect/>
          </a:stretch>
        </p:blipFill>
        <p:spPr>
          <a:xfrm>
            <a:off x="0" y="860346"/>
            <a:ext cx="4849107" cy="5171613"/>
          </a:xfrm>
          <a:prstGeom prst="rect">
            <a:avLst/>
          </a:prstGeom>
        </p:spPr>
      </p:pic>
      <p:sp>
        <p:nvSpPr>
          <p:cNvPr id="7" name="Pladsholder til slidenummer 9">
            <a:extLst>
              <a:ext uri="{FF2B5EF4-FFF2-40B4-BE49-F238E27FC236}">
                <a16:creationId xmlns:a16="http://schemas.microsoft.com/office/drawing/2014/main" id="{5B8218FF-BA37-4E36-BDA9-B75AFC66FA68}"/>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3187918</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2.xml><?xml version="1.0" encoding="utf-8"?>
<ds:datastoreItem xmlns:ds="http://schemas.openxmlformats.org/officeDocument/2006/customXml" ds:itemID="{E9CF9BA8-E65B-4242-9792-3B3D92CFF5B4}">
  <ds:schemaRefs>
    <ds:schemaRef ds:uri="http://schemas.microsoft.com/office/2006/documentManagement/types"/>
    <ds:schemaRef ds:uri="D0BEBE13-EE49-4FAB-9233-7D22358ED7A1"/>
    <ds:schemaRef ds:uri="http://www.w3.org/XML/1998/namespace"/>
    <ds:schemaRef ds:uri="http://purl.org/dc/elements/1.1/"/>
    <ds:schemaRef ds:uri="http://schemas.microsoft.com/sharepoint/v3"/>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B751593-E4E9-4336-8176-065682308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599</TotalTime>
  <Words>3891</Words>
  <Application>Microsoft Office PowerPoint</Application>
  <PresentationFormat>Widescreen</PresentationFormat>
  <Paragraphs>409</Paragraphs>
  <Slides>31</Slides>
  <Notes>18</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31</vt:i4>
      </vt:variant>
    </vt:vector>
  </HeadingPairs>
  <TitlesOfParts>
    <vt:vector size="39"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Dialogpakken_teknik og miljø</dc:title>
  <dc:creator>KL</dc:creator>
  <cp:lastModifiedBy>Stine Howard</cp:lastModifiedBy>
  <cp:revision>66</cp:revision>
  <dcterms:created xsi:type="dcterms:W3CDTF">2015-09-18T12:44:32Z</dcterms:created>
  <dcterms:modified xsi:type="dcterms:W3CDTF">2022-03-10T11:44:43Z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ead59a56-8d97-4671-844d-7fbec6c9fe12</vt:lpwstr>
  </property>
</Properties>
</file>