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0"/>
  </p:notesMasterIdLst>
  <p:handoutMasterIdLst>
    <p:handoutMasterId r:id="rId31"/>
  </p:handoutMasterIdLst>
  <p:sldIdLst>
    <p:sldId id="1755" r:id="rId5"/>
    <p:sldId id="1828" r:id="rId6"/>
    <p:sldId id="1829" r:id="rId7"/>
    <p:sldId id="1830" r:id="rId8"/>
    <p:sldId id="1758" r:id="rId9"/>
    <p:sldId id="1827" r:id="rId10"/>
    <p:sldId id="1756" r:id="rId11"/>
    <p:sldId id="1822" r:id="rId12"/>
    <p:sldId id="1789" r:id="rId13"/>
    <p:sldId id="1762" r:id="rId14"/>
    <p:sldId id="1826" r:id="rId15"/>
    <p:sldId id="1770" r:id="rId16"/>
    <p:sldId id="1831" r:id="rId17"/>
    <p:sldId id="1771" r:id="rId18"/>
    <p:sldId id="1825" r:id="rId19"/>
    <p:sldId id="1832" r:id="rId20"/>
    <p:sldId id="1833" r:id="rId21"/>
    <p:sldId id="1792" r:id="rId22"/>
    <p:sldId id="1773" r:id="rId23"/>
    <p:sldId id="1810" r:id="rId24"/>
    <p:sldId id="1775" r:id="rId25"/>
    <p:sldId id="1776" r:id="rId26"/>
    <p:sldId id="1777" r:id="rId27"/>
    <p:sldId id="1779" r:id="rId28"/>
    <p:sldId id="1834" r:id="rId29"/>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tte Larsson" initials="JL" lastIdx="27" clrIdx="6">
    <p:extLst>
      <p:ext uri="{19B8F6BF-5375-455C-9EA6-DF929625EA0E}">
        <p15:presenceInfo xmlns:p15="http://schemas.microsoft.com/office/powerpoint/2012/main" userId="S-1-5-21-11469200-209135752-285429281-32507" providerId="AD"/>
      </p:ext>
    </p:extLst>
  </p:cmAuthor>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 id="5" name="Michael Hald" initials="MH" lastIdx="8" clrIdx="4">
    <p:extLst>
      <p:ext uri="{19B8F6BF-5375-455C-9EA6-DF929625EA0E}">
        <p15:presenceInfo xmlns:p15="http://schemas.microsoft.com/office/powerpoint/2012/main" userId="Michael Hald" providerId="None"/>
      </p:ext>
    </p:extLst>
  </p:cmAuthor>
  <p:cmAuthor id="6" name="Flemming Engstrøm" initials="FE [2]" lastIdx="19" clrIdx="5">
    <p:extLst>
      <p:ext uri="{19B8F6BF-5375-455C-9EA6-DF929625EA0E}">
        <p15:presenceInfo xmlns:p15="http://schemas.microsoft.com/office/powerpoint/2012/main" userId="S::flemming@engstroem.dk::beb2f7b5-244d-49f6-8c01-637916c32d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ECB"/>
    <a:srgbClr val="CDCDCA"/>
    <a:srgbClr val="2CBFE7"/>
    <a:srgbClr val="222F9A"/>
    <a:srgbClr val="F6CCB8"/>
    <a:srgbClr val="C6682F"/>
    <a:srgbClr val="835030"/>
    <a:srgbClr val="3D2516"/>
    <a:srgbClr val="CEA78A"/>
    <a:srgbClr val="FFD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88711" autoAdjust="0"/>
  </p:normalViewPr>
  <p:slideViewPr>
    <p:cSldViewPr snapToGrid="0" snapToObjects="1">
      <p:cViewPr varScale="1">
        <p:scale>
          <a:sx n="109" d="100"/>
          <a:sy n="109" d="100"/>
        </p:scale>
        <p:origin x="4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19-12-2019</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19-12-2019</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8838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353887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311624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353147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178972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59778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35771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17</a:t>
            </a:fld>
            <a:endParaRPr lang="da-DK"/>
          </a:p>
        </p:txBody>
      </p:sp>
    </p:spTree>
    <p:extLst>
      <p:ext uri="{BB962C8B-B14F-4D97-AF65-F5344CB8AC3E}">
        <p14:creationId xmlns:p14="http://schemas.microsoft.com/office/powerpoint/2010/main" val="352981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18</a:t>
            </a:fld>
            <a:endParaRPr lang="da-DK"/>
          </a:p>
        </p:txBody>
      </p:sp>
    </p:spTree>
    <p:extLst>
      <p:ext uri="{BB962C8B-B14F-4D97-AF65-F5344CB8AC3E}">
        <p14:creationId xmlns:p14="http://schemas.microsoft.com/office/powerpoint/2010/main" val="200396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19</a:t>
            </a:fld>
            <a:endParaRPr lang="da-DK"/>
          </a:p>
        </p:txBody>
      </p:sp>
    </p:spTree>
    <p:extLst>
      <p:ext uri="{BB962C8B-B14F-4D97-AF65-F5344CB8AC3E}">
        <p14:creationId xmlns:p14="http://schemas.microsoft.com/office/powerpoint/2010/main" val="165943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20</a:t>
            </a:fld>
            <a:endParaRPr lang="da-DK"/>
          </a:p>
        </p:txBody>
      </p:sp>
    </p:spTree>
    <p:extLst>
      <p:ext uri="{BB962C8B-B14F-4D97-AF65-F5344CB8AC3E}">
        <p14:creationId xmlns:p14="http://schemas.microsoft.com/office/powerpoint/2010/main" val="76607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37228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21</a:t>
            </a:fld>
            <a:endParaRPr lang="da-DK"/>
          </a:p>
        </p:txBody>
      </p:sp>
    </p:spTree>
    <p:extLst>
      <p:ext uri="{BB962C8B-B14F-4D97-AF65-F5344CB8AC3E}">
        <p14:creationId xmlns:p14="http://schemas.microsoft.com/office/powerpoint/2010/main" val="360464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335323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54248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232292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a:p>
        </p:txBody>
      </p:sp>
    </p:spTree>
    <p:extLst>
      <p:ext uri="{BB962C8B-B14F-4D97-AF65-F5344CB8AC3E}">
        <p14:creationId xmlns:p14="http://schemas.microsoft.com/office/powerpoint/2010/main" val="410622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mellemleder defineres i denne sammenhæng som en leder, der har ledelsesansvar, og derfor også har ansvar for, at lede og organisere arbejdet. Rollen dækker derfor også mange forskellige titler, lige fra </a:t>
            </a:r>
            <a:r>
              <a:rPr lang="da-DK" dirty="0">
                <a:solidFill>
                  <a:srgbClr val="FF0000"/>
                </a:solidFill>
              </a:rPr>
              <a:t>enhedsleder, </a:t>
            </a:r>
            <a:r>
              <a:rPr lang="da-DK" dirty="0"/>
              <a:t>afdelingschef til gruppe- og teamledere. </a:t>
            </a:r>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a:p>
        </p:txBody>
      </p:sp>
    </p:spTree>
    <p:extLst>
      <p:ext uri="{BB962C8B-B14F-4D97-AF65-F5344CB8AC3E}">
        <p14:creationId xmlns:p14="http://schemas.microsoft.com/office/powerpoint/2010/main" val="423847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50147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7</a:t>
            </a:fld>
            <a:endParaRPr lang="da-DK"/>
          </a:p>
        </p:txBody>
      </p:sp>
    </p:spTree>
    <p:extLst>
      <p:ext uri="{BB962C8B-B14F-4D97-AF65-F5344CB8AC3E}">
        <p14:creationId xmlns:p14="http://schemas.microsoft.com/office/powerpoint/2010/main" val="296920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8</a:t>
            </a:fld>
            <a:endParaRPr lang="da-DK"/>
          </a:p>
        </p:txBody>
      </p:sp>
    </p:spTree>
    <p:extLst>
      <p:ext uri="{BB962C8B-B14F-4D97-AF65-F5344CB8AC3E}">
        <p14:creationId xmlns:p14="http://schemas.microsoft.com/office/powerpoint/2010/main" val="416726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giver en introduktion de metodikken i de efterfølgende sider.</a:t>
            </a:r>
          </a:p>
        </p:txBody>
      </p:sp>
      <p:sp>
        <p:nvSpPr>
          <p:cNvPr id="4" name="Pladsholder til slidenummer 3"/>
          <p:cNvSpPr>
            <a:spLocks noGrp="1"/>
          </p:cNvSpPr>
          <p:nvPr>
            <p:ph type="sldNum" sz="quarter" idx="5"/>
          </p:nvPr>
        </p:nvSpPr>
        <p:spPr/>
        <p:txBody>
          <a:bodyPr/>
          <a:lstStyle/>
          <a:p>
            <a:fld id="{12E19CD3-F52E-40B0-B58E-2129459FB501}" type="slidenum">
              <a:rPr lang="da-DK" smtClean="0"/>
              <a:t>9</a:t>
            </a:fld>
            <a:endParaRPr lang="da-DK"/>
          </a:p>
        </p:txBody>
      </p:sp>
    </p:spTree>
    <p:extLst>
      <p:ext uri="{BB962C8B-B14F-4D97-AF65-F5344CB8AC3E}">
        <p14:creationId xmlns:p14="http://schemas.microsoft.com/office/powerpoint/2010/main" val="303533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25444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av slide 3">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4756150" y="0"/>
            <a:ext cx="6122989"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396081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5" y="1619251"/>
            <a:ext cx="396081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5598734" y="761318"/>
            <a:ext cx="3350795"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3960815"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3960817"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5312568" y="2879949"/>
            <a:ext cx="5023645" cy="2448129"/>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5312568"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5598735" y="2109284"/>
            <a:ext cx="3350796" cy="616312"/>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5312568"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5350898"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6599445"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5312792"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5312792"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5312792"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5312792"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5312792"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652803" y="978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1826053228"/>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derkrav 1">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2972859"/>
            <a:ext cx="4787900" cy="3167592"/>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619248"/>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715590" y="34468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715590" y="3723334"/>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728992" y="3160493"/>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77809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derkrav 2">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1611890"/>
            <a:ext cx="4787900" cy="4528561"/>
          </a:xfrm>
          <a:solidFill>
            <a:schemeClr val="bg1"/>
          </a:solidFill>
        </p:spPr>
        <p:txBody>
          <a:bodyPr lIns="360000" tIns="360000" rIns="360000" bIns="360000"/>
          <a:lstStyle>
            <a:lvl1pPr marL="0" marR="0" indent="0" algn="l" defTabSz="387472" rtl="0" eaLnBrk="1" fontAlgn="auto" latinLnBrk="0" hangingPunct="1">
              <a:lnSpc>
                <a:spcPct val="100000"/>
              </a:lnSpc>
              <a:spcBef>
                <a:spcPts val="0"/>
              </a:spcBef>
              <a:spcAft>
                <a:spcPts val="600"/>
              </a:spcAft>
              <a:buClrTx/>
              <a:buSzTx/>
              <a:buFontTx/>
              <a:buNone/>
              <a:tabLst/>
              <a:defRPr sz="1400" b="1">
                <a:solidFill>
                  <a:schemeClr val="tx1"/>
                </a:solidFill>
              </a:defRPr>
            </a:lvl1pPr>
          </a:lstStyle>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50132685-42DE-2340-ADE1-FA233A320F93}"/>
              </a:ext>
            </a:extLst>
          </p:cNvPr>
          <p:cNvSpPr>
            <a:spLocks noGrp="1"/>
          </p:cNvSpPr>
          <p:nvPr>
            <p:ph type="body" sz="quarter" idx="47" hasCustomPrompt="1"/>
          </p:nvPr>
        </p:nvSpPr>
        <p:spPr>
          <a:xfrm>
            <a:off x="1119188" y="4448175"/>
            <a:ext cx="3384550" cy="479425"/>
          </a:xfrm>
        </p:spPr>
        <p:txBody>
          <a:bodyPr/>
          <a:lstStyle>
            <a:lvl1pPr>
              <a:defRPr sz="1000" u="sng">
                <a:solidFill>
                  <a:schemeClr val="tx2"/>
                </a:solidFill>
              </a:defRPr>
            </a:lvl1pPr>
          </a:lstStyle>
          <a:p>
            <a:pPr lvl="0"/>
            <a:r>
              <a:rPr lang="da-DK" dirty="0"/>
              <a:t>Indsæt kilde.</a:t>
            </a:r>
          </a:p>
        </p:txBody>
      </p:sp>
      <p:sp>
        <p:nvSpPr>
          <p:cNvPr id="31" name="Pladsholder til tekst 2">
            <a:extLst>
              <a:ext uri="{FF2B5EF4-FFF2-40B4-BE49-F238E27FC236}">
                <a16:creationId xmlns:a16="http://schemas.microsoft.com/office/drawing/2014/main" id="{16BBA084-3772-8243-8498-4BCA31D67228}"/>
              </a:ext>
            </a:extLst>
          </p:cNvPr>
          <p:cNvSpPr>
            <a:spLocks noGrp="1" noChangeAspect="1"/>
          </p:cNvSpPr>
          <p:nvPr>
            <p:ph type="body" sz="quarter" idx="48" hasCustomPrompt="1"/>
          </p:nvPr>
        </p:nvSpPr>
        <p:spPr>
          <a:xfrm>
            <a:off x="886822" y="44410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32" name="Pladsholder til tekst 2">
            <a:extLst>
              <a:ext uri="{FF2B5EF4-FFF2-40B4-BE49-F238E27FC236}">
                <a16:creationId xmlns:a16="http://schemas.microsoft.com/office/drawing/2014/main" id="{8145E7AD-7BFD-AE45-9DF6-625B6DBDBE21}"/>
              </a:ext>
            </a:extLst>
          </p:cNvPr>
          <p:cNvSpPr>
            <a:spLocks noGrp="1" noChangeAspect="1"/>
          </p:cNvSpPr>
          <p:nvPr>
            <p:ph type="body" sz="quarter" idx="49"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22283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derkrav 3">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42925" y="3723334"/>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42925" y="4680625"/>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42925" y="2753667"/>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555199" y="1315451"/>
            <a:ext cx="4241264" cy="4193173"/>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549006" y="6750627"/>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305981"/>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670877" y="2861334"/>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670877" y="3823913"/>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670877" y="47953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5734214" y="1789480"/>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5734214" y="2294528"/>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5747616" y="1503086"/>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325078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rugerdefineret layout">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8" name="Pladsholder til tekst 5">
            <a:extLst>
              <a:ext uri="{FF2B5EF4-FFF2-40B4-BE49-F238E27FC236}">
                <a16:creationId xmlns:a16="http://schemas.microsoft.com/office/drawing/2014/main" id="{3E82BE85-E462-2E45-92AC-2243A7894C18}"/>
              </a:ext>
            </a:extLst>
          </p:cNvPr>
          <p:cNvSpPr>
            <a:spLocks noGrp="1"/>
          </p:cNvSpPr>
          <p:nvPr>
            <p:ph type="body" sz="quarter" idx="11" hasCustomPrompt="1"/>
          </p:nvPr>
        </p:nvSpPr>
        <p:spPr>
          <a:xfrm>
            <a:off x="542925" y="3995351"/>
            <a:ext cx="5832475" cy="1513274"/>
          </a:xfrm>
          <a:solidFill>
            <a:schemeClr val="bg1"/>
          </a:solidFill>
        </p:spPr>
        <p:txBody>
          <a:bodyPr lIns="180000" tIns="180000" rIns="180000" bIns="180000" anchor="ctr" anchorCtr="0">
            <a:noAutofit/>
          </a:bodyPr>
          <a:lstStyle>
            <a:lvl1pPr>
              <a:defRPr sz="3000" b="1"/>
            </a:lvl1pPr>
          </a:lstStyle>
          <a:p>
            <a:pPr lvl="0"/>
            <a:r>
              <a:rPr lang="da-DK" dirty="0"/>
              <a:t>Spørgsmål?</a:t>
            </a:r>
          </a:p>
        </p:txBody>
      </p:sp>
      <p:sp>
        <p:nvSpPr>
          <p:cNvPr id="9" name="Pladsholder til tekst 2">
            <a:extLst>
              <a:ext uri="{FF2B5EF4-FFF2-40B4-BE49-F238E27FC236}">
                <a16:creationId xmlns:a16="http://schemas.microsoft.com/office/drawing/2014/main" id="{E588BF7F-A21B-1C42-A714-CADDDD9795BB}"/>
              </a:ext>
            </a:extLst>
          </p:cNvPr>
          <p:cNvSpPr>
            <a:spLocks noGrp="1"/>
          </p:cNvSpPr>
          <p:nvPr>
            <p:ph type="body" sz="quarter" idx="12" hasCustomPrompt="1"/>
          </p:nvPr>
        </p:nvSpPr>
        <p:spPr>
          <a:xfrm>
            <a:off x="542925" y="3946121"/>
            <a:ext cx="5832475" cy="72000"/>
          </a:xfrm>
          <a:solidFill>
            <a:schemeClr val="accent3"/>
          </a:solidFill>
        </p:spPr>
        <p:txBody>
          <a:bodyPr/>
          <a:lstStyle/>
          <a:p>
            <a:pPr lvl="0"/>
            <a:r>
              <a:rPr lang="da-DK" dirty="0"/>
              <a:t> </a:t>
            </a: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297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sz="3200">
                <a:solidFill>
                  <a:schemeClr val="tx2"/>
                </a:solidFill>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er i medierne">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774026"/>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1013985"/>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59195"/>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6827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rav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accent2">
                <a:lumMod val="50000"/>
                <a:lumOff val="50000"/>
              </a:schemeClr>
            </a:solidFill>
            <a:prstDash val="dash"/>
          </a:ln>
        </p:spPr>
        <p:txBody>
          <a:bodyPr lIns="90000" tIns="90000" rIns="90000" bIns="90000"/>
          <a:lstStyle>
            <a:lvl1pPr>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1"/>
          </a:solidFill>
        </p:spPr>
        <p:txBody>
          <a:bodyPr anchor="ctr" anchorCtr="0"/>
          <a:lstStyle>
            <a:lvl1pPr algn="ctr">
              <a:defRPr sz="800" b="1">
                <a:solidFill>
                  <a:schemeClr val="bg1"/>
                </a:solidFill>
              </a:defRPr>
            </a:lvl1pPr>
          </a:lstStyle>
          <a:p>
            <a:pPr lvl="0"/>
            <a:endParaRPr lang="da-DK" dirty="0"/>
          </a:p>
        </p:txBody>
      </p:sp>
    </p:spTree>
    <p:extLst>
      <p:ext uri="{BB962C8B-B14F-4D97-AF65-F5344CB8AC3E}">
        <p14:creationId xmlns:p14="http://schemas.microsoft.com/office/powerpoint/2010/main" val="1133453732"/>
      </p:ext>
    </p:extLst>
  </p:cSld>
  <p:clrMapOvr>
    <a:masterClrMapping/>
  </p:clrMapOvr>
  <p:extLst>
    <p:ext uri="{DCECCB84-F9BA-43D5-87BE-67443E8EF086}">
      <p15:sldGuideLst xmlns:p15="http://schemas.microsoft.com/office/powerpoint/2012/main">
        <p15:guide id="1" pos="4220" userDrawn="1">
          <p15:clr>
            <a:srgbClr val="FBAE40"/>
          </p15:clr>
        </p15:guide>
        <p15:guide id="2" pos="59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rav slide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3782352537"/>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rav slide 2">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45037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6"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36369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10052778" y="171709"/>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834173973"/>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1" r:id="rId1"/>
    <p:sldLayoutId id="2147484096" r:id="rId2"/>
    <p:sldLayoutId id="2147484109" r:id="rId3"/>
    <p:sldLayoutId id="2147484085" r:id="rId4"/>
    <p:sldLayoutId id="2147484112" r:id="rId5"/>
    <p:sldLayoutId id="2147484115" r:id="rId6"/>
    <p:sldLayoutId id="2147484114" r:id="rId7"/>
    <p:sldLayoutId id="2147484118" r:id="rId8"/>
    <p:sldLayoutId id="2147484119" r:id="rId9"/>
    <p:sldLayoutId id="2147484120" r:id="rId10"/>
    <p:sldLayoutId id="2147484116" r:id="rId11"/>
    <p:sldLayoutId id="2147484117" r:id="rId12"/>
    <p:sldLayoutId id="2147484121" r:id="rId13"/>
    <p:sldLayoutId id="2147484110" r:id="rId14"/>
  </p:sldLayoutIdLst>
  <p:hf sldNum="0" hdr="0" ftr="0" dt="0"/>
  <p:txStyles>
    <p:titleStyle>
      <a:lvl1pPr algn="l" defTabSz="387472" rtl="0" eaLnBrk="1" latinLnBrk="0" hangingPunct="1">
        <a:lnSpc>
          <a:spcPct val="90000"/>
        </a:lnSpc>
        <a:spcBef>
          <a:spcPct val="0"/>
        </a:spcBef>
        <a:buNone/>
        <a:defRPr sz="30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1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ikkerdigital.dk/myndighed/ledelsessystem/rejsefortaellingen/"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sikkerdigital.dk/myndighed/ledelsessystem/roller-og-ansv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63B35E8D-FD44-4ABB-85D9-E39BD316101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4263" b="1358"/>
          <a:stretch/>
        </p:blipFill>
        <p:spPr>
          <a:xfrm>
            <a:off x="0" y="0"/>
            <a:ext cx="10879138" cy="6119813"/>
          </a:xfrm>
          <a:prstGeom prst="rect">
            <a:avLst/>
          </a:prstGeo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pPr>
              <a:spcAft>
                <a:spcPts val="0"/>
              </a:spcAft>
            </a:pPr>
            <a:r>
              <a:rPr lang="da-DK" sz="4800" dirty="0"/>
              <a:t>Informationssikkerhed:</a:t>
            </a:r>
          </a:p>
          <a:p>
            <a:r>
              <a:rPr lang="da-DK" sz="3600" b="0" dirty="0">
                <a:solidFill>
                  <a:schemeClr val="tx1"/>
                </a:solidFill>
              </a:rPr>
              <a:t>Din rolle som mellemleder</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sz="1800" dirty="0"/>
              <a:t>Tillæg til Rejsefortællingen</a:t>
            </a:r>
          </a:p>
        </p:txBody>
      </p:sp>
      <p:sp>
        <p:nvSpPr>
          <p:cNvPr id="4" name="Pladsholder til tekst 3">
            <a:extLst>
              <a:ext uri="{FF2B5EF4-FFF2-40B4-BE49-F238E27FC236}">
                <a16:creationId xmlns:a16="http://schemas.microsoft.com/office/drawing/2014/main" id="{E080FE2A-0BD6-A540-9104-E174CDF280E5}"/>
              </a:ext>
            </a:extLst>
          </p:cNvPr>
          <p:cNvSpPr>
            <a:spLocks noGrp="1"/>
          </p:cNvSpPr>
          <p:nvPr>
            <p:ph type="body" sz="quarter" idx="14"/>
          </p:nvPr>
        </p:nvSpPr>
        <p:spPr/>
        <p:txBody>
          <a:bodyPr/>
          <a:lstStyle/>
          <a:p>
            <a:endParaRPr lang="da-DK"/>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2308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 og dit ansvar</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p:txBody>
          <a:bodyPr/>
          <a:lstStyle/>
          <a:p>
            <a:r>
              <a:rPr lang="da-DK" dirty="0"/>
              <a:t>Du skal kende den interne organisering af informationssikkerhedsarbejdet, og forstå din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a:xfrm>
            <a:off x="6699250" y="761318"/>
            <a:ext cx="3181125" cy="857933"/>
          </a:xfrm>
        </p:spPr>
        <p:txBody>
          <a:bodyPr/>
          <a:lstStyle/>
          <a:p>
            <a:r>
              <a:rPr lang="da-DK" u="none" dirty="0"/>
              <a:t>På sikkerdigital.dk kan du finde vejledning i ”Rejsefortællingen”, og du kan finde vejledninger om roller og ansvar i informationssikkerhed. </a:t>
            </a:r>
          </a:p>
          <a:p>
            <a:endParaRPr lang="da-DK" u="none"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23424"/>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20551"/>
            <a:ext cx="5580061" cy="1439862"/>
          </a:xfrm>
        </p:spPr>
        <p:txBody>
          <a:bodyPr/>
          <a:lstStyle/>
          <a:p>
            <a:r>
              <a:rPr lang="da-DK" dirty="0"/>
              <a:t>Du vil, som leder, ofte have flere roller, og derfor flere forskellige funktioner. F.eks. er du også medarbejder, samtidig med at du er leder, og du kan f.eks. også være systemejer, o.a.</a:t>
            </a:r>
          </a:p>
          <a:p>
            <a:r>
              <a:rPr lang="da-DK" dirty="0"/>
              <a:t>Du orienterer dig i organisationens rollebeskrivelser og vejledninger på intranettet, og efterspørger aktivt de beskrivelser og vejledninger, som du oplever at mangle.</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a:xfrm>
            <a:off x="6699250" y="3059113"/>
            <a:ext cx="2773363" cy="2268965"/>
          </a:xfrm>
        </p:spPr>
        <p:txBody>
          <a:bodyPr lIns="90000"/>
          <a:lstStyle/>
          <a:p>
            <a:r>
              <a:rPr lang="da-DK" dirty="0"/>
              <a:t>Alle ansvarsområder for informationssikkerhed skal defineres og fordeles </a:t>
            </a:r>
            <a:r>
              <a:rPr lang="da-DK" dirty="0">
                <a:solidFill>
                  <a:schemeClr val="tx1"/>
                </a:solidFill>
              </a:rPr>
              <a:t>(</a:t>
            </a:r>
            <a:r>
              <a:rPr lang="da-DK" dirty="0"/>
              <a:t>ISO A.6.1.1)</a:t>
            </a:r>
          </a:p>
          <a:p>
            <a:endParaRPr lang="da-DK" dirty="0"/>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87EF5D2E-F98F-8540-AF13-A24070F5FF9C}"/>
              </a:ext>
            </a:extLst>
          </p:cNvPr>
          <p:cNvSpPr>
            <a:spLocks noGrp="1"/>
          </p:cNvSpPr>
          <p:nvPr>
            <p:ph type="body" sz="quarter" idx="22"/>
          </p:nvPr>
        </p:nvSpPr>
        <p:spPr/>
        <p:txBody>
          <a:bodyPr/>
          <a:lstStyle/>
          <a:p>
            <a:r>
              <a:rPr lang="da-DK" dirty="0"/>
              <a:t>Lokale vejledninger</a:t>
            </a:r>
          </a:p>
          <a:p>
            <a:endParaRPr lang="da-DK" dirty="0"/>
          </a:p>
        </p:txBody>
      </p:sp>
      <p:sp>
        <p:nvSpPr>
          <p:cNvPr id="12" name="Pladsholder til tekst 11">
            <a:extLst>
              <a:ext uri="{FF2B5EF4-FFF2-40B4-BE49-F238E27FC236}">
                <a16:creationId xmlns:a16="http://schemas.microsoft.com/office/drawing/2014/main" id="{47C67A8F-34A1-D142-A8C2-A470316B5821}"/>
              </a:ext>
            </a:extLst>
          </p:cNvPr>
          <p:cNvSpPr>
            <a:spLocks noGrp="1"/>
          </p:cNvSpPr>
          <p:nvPr>
            <p:ph type="body" sz="quarter" idx="23"/>
          </p:nvPr>
        </p:nvSpPr>
        <p:spPr/>
        <p:txBody>
          <a:bodyPr/>
          <a:lstStyle/>
          <a:p>
            <a:r>
              <a:rPr lang="da-DK" dirty="0"/>
              <a:t>Kilde: ISO 27001</a:t>
            </a:r>
          </a:p>
        </p:txBody>
      </p:sp>
      <p:sp>
        <p:nvSpPr>
          <p:cNvPr id="20" name="Pladsholder til tekst 19">
            <a:extLst>
              <a:ext uri="{FF2B5EF4-FFF2-40B4-BE49-F238E27FC236}">
                <a16:creationId xmlns:a16="http://schemas.microsoft.com/office/drawing/2014/main" id="{9EE7EEF1-72DE-ED4E-8346-903753C02AD6}"/>
              </a:ext>
            </a:extLst>
          </p:cNvPr>
          <p:cNvSpPr>
            <a:spLocks noGrp="1"/>
          </p:cNvSpPr>
          <p:nvPr>
            <p:ph type="body" sz="quarter" idx="39"/>
          </p:nvPr>
        </p:nvSpPr>
        <p:spPr>
          <a:xfrm>
            <a:off x="542925" y="3742601"/>
            <a:ext cx="180000" cy="180000"/>
          </a:xfrm>
        </p:spPr>
        <p:txBody>
          <a:bodyPr/>
          <a:lstStyle/>
          <a:p>
            <a:endParaRPr lang="da-DK" dirty="0"/>
          </a:p>
        </p:txBody>
      </p:sp>
      <p:sp>
        <p:nvSpPr>
          <p:cNvPr id="24" name="Pladsholder til tekst 23">
            <a:extLst>
              <a:ext uri="{FF2B5EF4-FFF2-40B4-BE49-F238E27FC236}">
                <a16:creationId xmlns:a16="http://schemas.microsoft.com/office/drawing/2014/main" id="{588D25FF-7F08-8443-B3D5-7693A9C9AAD1}"/>
              </a:ext>
            </a:extLst>
          </p:cNvPr>
          <p:cNvSpPr>
            <a:spLocks noGrp="1"/>
          </p:cNvSpPr>
          <p:nvPr>
            <p:ph type="body" sz="quarter" idx="42"/>
          </p:nvPr>
        </p:nvSpPr>
        <p:spPr/>
        <p:txBody>
          <a:bodyPr/>
          <a:lstStyle/>
          <a:p>
            <a:endParaRPr lang="da-DK"/>
          </a:p>
        </p:txBody>
      </p:sp>
      <p:sp>
        <p:nvSpPr>
          <p:cNvPr id="25" name="Pladsholder til tekst 24">
            <a:extLst>
              <a:ext uri="{FF2B5EF4-FFF2-40B4-BE49-F238E27FC236}">
                <a16:creationId xmlns:a16="http://schemas.microsoft.com/office/drawing/2014/main" id="{0580F4BE-C5D5-2E46-B347-3D42C661EA9F}"/>
              </a:ext>
            </a:extLst>
          </p:cNvPr>
          <p:cNvSpPr>
            <a:spLocks noGrp="1"/>
          </p:cNvSpPr>
          <p:nvPr>
            <p:ph type="body" sz="quarter" idx="43"/>
          </p:nvPr>
        </p:nvSpPr>
        <p:spPr/>
        <p:txBody>
          <a:bodyPr/>
          <a:lstStyle/>
          <a:p>
            <a:endParaRPr lang="da-DK"/>
          </a:p>
        </p:txBody>
      </p:sp>
      <p:sp>
        <p:nvSpPr>
          <p:cNvPr id="26" name="Pladsholder til tekst 25">
            <a:extLst>
              <a:ext uri="{FF2B5EF4-FFF2-40B4-BE49-F238E27FC236}">
                <a16:creationId xmlns:a16="http://schemas.microsoft.com/office/drawing/2014/main" id="{7773376E-BE05-944E-A922-B2DDD1C5A7E7}"/>
              </a:ext>
            </a:extLst>
          </p:cNvPr>
          <p:cNvSpPr>
            <a:spLocks noGrp="1"/>
          </p:cNvSpPr>
          <p:nvPr>
            <p:ph type="body" sz="quarter" idx="44"/>
          </p:nvPr>
        </p:nvSpPr>
        <p:spPr>
          <a:xfrm>
            <a:off x="542925" y="4440482"/>
            <a:ext cx="180000" cy="180000"/>
          </a:xfrm>
        </p:spPr>
        <p:txBody>
          <a:bodyPr/>
          <a:lstStyle/>
          <a:p>
            <a:endParaRPr lang="da-DK" dirty="0"/>
          </a:p>
        </p:txBody>
      </p:sp>
    </p:spTree>
    <p:extLst>
      <p:ext uri="{BB962C8B-B14F-4D97-AF65-F5344CB8AC3E}">
        <p14:creationId xmlns:p14="http://schemas.microsoft.com/office/powerpoint/2010/main" val="242779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politikker og regler</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orientere dig i interne politikker/procedurer for informationssikkerhed, og du skal kende kravene i Databeskyttelsesforordningen.</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791735"/>
            <a:ext cx="3074670" cy="1044457"/>
          </a:xfrm>
        </p:spPr>
        <p:txBody>
          <a:bodyPr/>
          <a:lstStyle/>
          <a:p>
            <a:r>
              <a:rPr lang="da-DK" sz="1100" u="none" dirty="0"/>
              <a:t>På sikkerdigital.dk finder du generel information om roller og ansvar i informationssikkerhed. Brug også Rejsefortællingen på sikkerdigital.dk som giver dig et overblik.</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politikker/procedurer på intranettet, og efterspørger aktivt de politikker/procedurer du mangler. </a:t>
            </a:r>
          </a:p>
          <a:p>
            <a:r>
              <a:rPr lang="da-DK" dirty="0"/>
              <a:t>Du orienterer dig i forhold til Databeskyttelsesforordningen, så du kender dens krav og principper. Hvis du er i tvivl, drøfter du det med jeres DPO eller informationssikkerhedskoordinator.</a:t>
            </a:r>
          </a:p>
          <a:p>
            <a:r>
              <a:rPr lang="da-DK" dirty="0"/>
              <a:t>Du holder dig orienteret om lovgivningskrav, der er relevante for de fagområder, som dit ansvarsområde dækker i forhold til informationssikkerhed. F.eks. på sundhedsområdet.</a:t>
            </a:r>
          </a:p>
          <a:p>
            <a:endParaRPr lang="da-DK" dirty="0"/>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Ledelsen skal fastlægge og godkende et sæt politikker for informationssikkerhed, som skal offentliggøres og kommunikeres til medarbejdere og relevante eksterne parter (ISO A.5.1.1)</a:t>
            </a:r>
          </a:p>
          <a:p>
            <a:r>
              <a:rPr lang="da-DK" dirty="0">
                <a:solidFill>
                  <a:schemeClr val="tx2"/>
                </a:solidFill>
              </a:rPr>
              <a:t>Regler for accepteret brug af information og aktiver i relation til information og informationsbehandlingsfaciliteter skal identificeres, dokumenteres og implementeres (ISO A.8.1.3)</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297466"/>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8" name="Pladsholder til tekst 17">
            <a:extLst>
              <a:ext uri="{FF2B5EF4-FFF2-40B4-BE49-F238E27FC236}">
                <a16:creationId xmlns:a16="http://schemas.microsoft.com/office/drawing/2014/main" id="{C4F95CB3-6DC9-DA4A-BB76-F6F8F1960700}"/>
              </a:ext>
            </a:extLst>
          </p:cNvPr>
          <p:cNvSpPr>
            <a:spLocks noGrp="1"/>
          </p:cNvSpPr>
          <p:nvPr>
            <p:ph type="body" sz="quarter" idx="44"/>
          </p:nvPr>
        </p:nvSpPr>
        <p:spPr>
          <a:xfrm>
            <a:off x="542922" y="4732360"/>
            <a:ext cx="180000" cy="180000"/>
          </a:xfrm>
        </p:spPr>
        <p:txBody>
          <a:bodyPr/>
          <a:lstStyle/>
          <a:p>
            <a:endParaRPr lang="da-DK" dirty="0"/>
          </a:p>
        </p:txBody>
      </p:sp>
      <p:sp>
        <p:nvSpPr>
          <p:cNvPr id="20" name="Pladsholder til tekst 17">
            <a:extLst>
              <a:ext uri="{FF2B5EF4-FFF2-40B4-BE49-F238E27FC236}">
                <a16:creationId xmlns:a16="http://schemas.microsoft.com/office/drawing/2014/main" id="{5FFCE041-B32C-4B4D-A563-7E0F7DCDDA07}"/>
              </a:ext>
            </a:extLst>
          </p:cNvPr>
          <p:cNvSpPr txBox="1">
            <a:spLocks/>
          </p:cNvSpPr>
          <p:nvPr/>
        </p:nvSpPr>
        <p:spPr>
          <a:xfrm>
            <a:off x="542922" y="401367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65576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9696ADA9-EA6B-AF44-AE50-5835774F5D0E}"/>
              </a:ext>
            </a:extLst>
          </p:cNvPr>
          <p:cNvSpPr/>
          <p:nvPr/>
        </p:nvSpPr>
        <p:spPr>
          <a:xfrm>
            <a:off x="4756150" y="0"/>
            <a:ext cx="574675"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informere</a:t>
            </a:r>
            <a:r>
              <a:rPr lang="en-US" dirty="0"/>
              <a:t> dine </a:t>
            </a:r>
            <a:r>
              <a:rPr lang="en-US" dirty="0" err="1"/>
              <a:t>medarbejdere</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2" y="1628759"/>
            <a:ext cx="5580064" cy="1273289"/>
          </a:xfrm>
        </p:spPr>
        <p:txBody>
          <a:bodyPr/>
          <a:lstStyle/>
          <a:p>
            <a:r>
              <a:rPr lang="da-DK" dirty="0"/>
              <a:t>Du skal sørge for, at medarbejdere, og andre der arbejder for dig, er sikkerhedsbevidste, og lever op til deres roller og ansvar.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3636963" cy="857933"/>
          </a:xfrm>
        </p:spPr>
        <p:txBody>
          <a:bodyPr/>
          <a:lstStyle/>
          <a:p>
            <a:r>
              <a:rPr lang="da-DK" u="none" dirty="0"/>
              <a:t>På sikkerdigital.dk kan du finde vejledning i ”Rejsefortællingen” samt andre uddannelses- og dialogmaterialer. På datatilsynet.dk kan du finde vejledning om ”dine forpligtelser”.</a:t>
            </a:r>
          </a:p>
          <a:p>
            <a:endParaRPr lang="da-DK" u="none" dirty="0"/>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126848"/>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0" y="3404131"/>
            <a:ext cx="5580066" cy="2305171"/>
          </a:xfrm>
        </p:spPr>
        <p:txBody>
          <a:bodyPr/>
          <a:lstStyle/>
          <a:p>
            <a:r>
              <a:rPr lang="da-DK" dirty="0"/>
              <a:t>Du sikrer dig, at dine medarbejdere gennemgår organisationens uddannelseslektioner om informationssikkerhed.</a:t>
            </a:r>
          </a:p>
          <a:p>
            <a:r>
              <a:rPr lang="da-DK" dirty="0"/>
              <a:t>Du drøfter løbende medarbejdernes håndtering af informationssikkerhed på faglige møder i afdelingen.</a:t>
            </a:r>
          </a:p>
          <a:p>
            <a:r>
              <a:rPr lang="da-DK" dirty="0"/>
              <a:t>Du gør informationssikkerhed til et tema på et afdelingsseminar, hvor du sikrer, at medarbejderne får en generel forståelse for informationssikkerhed, og arbejder med hvordan de understøtter den i hverdagen.</a:t>
            </a:r>
          </a:p>
          <a:p>
            <a:r>
              <a:rPr lang="da-DK" dirty="0"/>
              <a:t>Du afholder formidlingsmøder og følger op.</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607732"/>
            <a:ext cx="3636963" cy="2900891"/>
          </a:xfrm>
        </p:spPr>
        <p:txBody>
          <a:bodyPr/>
          <a:lstStyle/>
          <a:p>
            <a:r>
              <a:rPr lang="da-DK" dirty="0">
                <a:solidFill>
                  <a:schemeClr val="tx2"/>
                </a:solidFill>
              </a:rPr>
              <a:t>Ledelsen skal kræve, at alle medarbejdere og kontrahenter (leverandører, konsulenter, etc.) opretholder informationssikkerhed i overensstemmelse med organisationens fastlagte politikker og procedurer. (ISO A.7.2.1)</a:t>
            </a:r>
          </a:p>
          <a:p>
            <a:r>
              <a:rPr lang="da-DK" dirty="0">
                <a:solidFill>
                  <a:schemeClr val="tx2"/>
                </a:solidFill>
              </a:rPr>
              <a:t>Alle organisationens medarbejdere og, hvor det er relevant, kontrahenter skal ved hjælp af uddannelse og træning bevidstgøres om sikkerhed og regelmæssigt holdes ajour med organisationens politikker og procedurer, idet omfang det er relevant for deres jobfunktion (ISO A.7.2.2)</a:t>
            </a: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a:p>
            <a:endParaRPr lang="da-DK" dirty="0"/>
          </a:p>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85417" y="2060299"/>
            <a:ext cx="2487196" cy="348005"/>
          </a:xfrm>
        </p:spPr>
        <p:txBody>
          <a:bodyPr/>
          <a:lstStyle/>
          <a:p>
            <a:endParaRPr lang="da-DK" dirty="0"/>
          </a:p>
        </p:txBody>
      </p:sp>
      <p:sp>
        <p:nvSpPr>
          <p:cNvPr id="44" name="Pladsholder til tekst 43">
            <a:extLst>
              <a:ext uri="{FF2B5EF4-FFF2-40B4-BE49-F238E27FC236}">
                <a16:creationId xmlns:a16="http://schemas.microsoft.com/office/drawing/2014/main" id="{891D8563-24B2-3F46-96CC-5A14D9D2C8D4}"/>
              </a:ext>
            </a:extLst>
          </p:cNvPr>
          <p:cNvSpPr>
            <a:spLocks noGrp="1"/>
          </p:cNvSpPr>
          <p:nvPr>
            <p:ph type="body" sz="quarter" idx="22"/>
          </p:nvPr>
        </p:nvSpPr>
        <p:spPr>
          <a:xfrm>
            <a:off x="6699250" y="1818679"/>
            <a:ext cx="2773363" cy="241620"/>
          </a:xfrm>
        </p:spPr>
        <p:txBody>
          <a:bodyPr/>
          <a:lstStyle/>
          <a:p>
            <a:r>
              <a:rPr lang="da-DK" dirty="0"/>
              <a:t>Lokale vejledninger</a:t>
            </a:r>
          </a:p>
        </p:txBody>
      </p:sp>
      <p:sp>
        <p:nvSpPr>
          <p:cNvPr id="19" name="Pladsholder til tekst 18">
            <a:extLst>
              <a:ext uri="{FF2B5EF4-FFF2-40B4-BE49-F238E27FC236}">
                <a16:creationId xmlns:a16="http://schemas.microsoft.com/office/drawing/2014/main" id="{B270031C-E6D4-9F45-9E86-BB67E05D703E}"/>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35" name="Pladsholder til tekst 34">
            <a:extLst>
              <a:ext uri="{FF2B5EF4-FFF2-40B4-BE49-F238E27FC236}">
                <a16:creationId xmlns:a16="http://schemas.microsoft.com/office/drawing/2014/main" id="{8CCA1D8E-C87B-B747-B21A-6512486E0AE7}"/>
              </a:ext>
            </a:extLst>
          </p:cNvPr>
          <p:cNvSpPr>
            <a:spLocks noGrp="1"/>
          </p:cNvSpPr>
          <p:nvPr>
            <p:ph type="body" sz="quarter" idx="39"/>
          </p:nvPr>
        </p:nvSpPr>
        <p:spPr>
          <a:xfrm>
            <a:off x="542925" y="440446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554278EB-44C9-A246-95BF-DEEFAA7E124E}"/>
              </a:ext>
            </a:extLst>
          </p:cNvPr>
          <p:cNvSpPr>
            <a:spLocks noGrp="1"/>
          </p:cNvSpPr>
          <p:nvPr>
            <p:ph type="body" sz="quarter" idx="42"/>
          </p:nvPr>
        </p:nvSpPr>
        <p:spPr>
          <a:xfrm>
            <a:off x="6711982" y="2035091"/>
            <a:ext cx="180000" cy="180000"/>
          </a:xfrm>
        </p:spPr>
        <p:txBody>
          <a:bodyPr/>
          <a:lstStyle/>
          <a:p>
            <a:endParaRPr lang="da-DK" dirty="0"/>
          </a:p>
        </p:txBody>
      </p:sp>
      <p:pic>
        <p:nvPicPr>
          <p:cNvPr id="20" name="Billede 19">
            <a:extLst>
              <a:ext uri="{FF2B5EF4-FFF2-40B4-BE49-F238E27FC236}">
                <a16:creationId xmlns:a16="http://schemas.microsoft.com/office/drawing/2014/main" id="{8A4FD1E5-D46A-42E3-8F2C-31BB888B4398}"/>
              </a:ext>
            </a:extLst>
          </p:cNvPr>
          <p:cNvPicPr>
            <a:picLocks noChangeAspect="1"/>
          </p:cNvPicPr>
          <p:nvPr/>
        </p:nvPicPr>
        <p:blipFill>
          <a:blip r:embed="rId3"/>
          <a:stretch>
            <a:fillRect/>
          </a:stretch>
        </p:blipFill>
        <p:spPr>
          <a:xfrm>
            <a:off x="542922" y="3418846"/>
            <a:ext cx="182896" cy="176799"/>
          </a:xfrm>
          <a:prstGeom prst="rect">
            <a:avLst/>
          </a:prstGeom>
        </p:spPr>
      </p:pic>
      <p:pic>
        <p:nvPicPr>
          <p:cNvPr id="21" name="Billede 20">
            <a:extLst>
              <a:ext uri="{FF2B5EF4-FFF2-40B4-BE49-F238E27FC236}">
                <a16:creationId xmlns:a16="http://schemas.microsoft.com/office/drawing/2014/main" id="{D76D4B24-DF58-40B6-B278-523559445A48}"/>
              </a:ext>
            </a:extLst>
          </p:cNvPr>
          <p:cNvPicPr>
            <a:picLocks noChangeAspect="1"/>
          </p:cNvPicPr>
          <p:nvPr/>
        </p:nvPicPr>
        <p:blipFill>
          <a:blip r:embed="rId3"/>
          <a:stretch>
            <a:fillRect/>
          </a:stretch>
        </p:blipFill>
        <p:spPr>
          <a:xfrm>
            <a:off x="545819" y="3906359"/>
            <a:ext cx="182896" cy="176799"/>
          </a:xfrm>
          <a:prstGeom prst="rect">
            <a:avLst/>
          </a:prstGeom>
        </p:spPr>
      </p:pic>
      <p:pic>
        <p:nvPicPr>
          <p:cNvPr id="23" name="Billede 22">
            <a:extLst>
              <a:ext uri="{FF2B5EF4-FFF2-40B4-BE49-F238E27FC236}">
                <a16:creationId xmlns:a16="http://schemas.microsoft.com/office/drawing/2014/main" id="{66F20B39-1535-4A27-89DB-2A153FBD872C}"/>
              </a:ext>
            </a:extLst>
          </p:cNvPr>
          <p:cNvPicPr>
            <a:picLocks noChangeAspect="1"/>
          </p:cNvPicPr>
          <p:nvPr/>
        </p:nvPicPr>
        <p:blipFill>
          <a:blip r:embed="rId3"/>
          <a:stretch>
            <a:fillRect/>
          </a:stretch>
        </p:blipFill>
        <p:spPr>
          <a:xfrm>
            <a:off x="542922" y="5346222"/>
            <a:ext cx="182896" cy="176799"/>
          </a:xfrm>
          <a:prstGeom prst="rect">
            <a:avLst/>
          </a:prstGeom>
        </p:spPr>
      </p:pic>
      <p:sp>
        <p:nvSpPr>
          <p:cNvPr id="33" name="Rektangel 32">
            <a:extLst>
              <a:ext uri="{FF2B5EF4-FFF2-40B4-BE49-F238E27FC236}">
                <a16:creationId xmlns:a16="http://schemas.microsoft.com/office/drawing/2014/main" id="{2CF5C3B8-03E6-104A-9509-C1FA6D4AE477}"/>
              </a:ext>
            </a:extLst>
          </p:cNvPr>
          <p:cNvSpPr/>
          <p:nvPr/>
        </p:nvSpPr>
        <p:spPr>
          <a:xfrm>
            <a:off x="3733262" y="-258945"/>
            <a:ext cx="45719"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48121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9696ADA9-EA6B-AF44-AE50-5835774F5D0E}"/>
              </a:ext>
            </a:extLst>
          </p:cNvPr>
          <p:cNvSpPr/>
          <p:nvPr/>
        </p:nvSpPr>
        <p:spPr>
          <a:xfrm>
            <a:off x="4756150" y="0"/>
            <a:ext cx="574675"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de registreredes rettigheder</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1629883"/>
            <a:ext cx="5580064" cy="1429230"/>
          </a:xfrm>
        </p:spPr>
        <p:txBody>
          <a:bodyPr/>
          <a:lstStyle/>
          <a:p>
            <a:r>
              <a:rPr lang="da-DK" dirty="0"/>
              <a:t>Du skal sikre, at I overholder de registreredes rettigheder i alle jeres behandlinger af persondata.</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711982" y="491417"/>
            <a:ext cx="3636963" cy="444453"/>
          </a:xfrm>
        </p:spPr>
        <p:txBody>
          <a:bodyPr/>
          <a:lstStyle/>
          <a:p>
            <a:r>
              <a:rPr lang="da-DK" u="none" dirty="0"/>
              <a:t>På datatilsynet.dk finder du ”Vejledning om de registreredes rettigheder”.</a:t>
            </a:r>
          </a:p>
          <a:p>
            <a:endParaRPr lang="da-DK" u="none" dirty="0"/>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52977" y="3233787"/>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52976" y="3513980"/>
            <a:ext cx="5580066" cy="1960776"/>
          </a:xfrm>
        </p:spPr>
        <p:txBody>
          <a:bodyPr/>
          <a:lstStyle/>
          <a:p>
            <a:r>
              <a:rPr lang="da-DK" dirty="0"/>
              <a:t>Du laver konkrete instrukser til dine medarbejdere, i det omfang der er særlige krav, som ikke er omfattet af den generelle instruks til medarbejderne. </a:t>
            </a:r>
          </a:p>
          <a:p>
            <a:r>
              <a:rPr lang="da-DK" dirty="0"/>
              <a:t>Du er opmærksom på de undtagelser der gør, at du ikke nødvendigvis skal efterleve borgerens anmodning</a:t>
            </a:r>
          </a:p>
          <a:p>
            <a:r>
              <a:rPr lang="da-DK" dirty="0"/>
              <a:t>Du sørger for at følge op på, om medarbejderne følger instrukserne, og drøfter løbende den praktiske anvendelse med den enkelte.</a:t>
            </a:r>
          </a:p>
          <a:p>
            <a:endParaRPr lang="da-DK" dirty="0"/>
          </a:p>
          <a:p>
            <a:endParaRPr lang="da-DK" dirty="0"/>
          </a:p>
          <a:p>
            <a:endParaRPr lang="da-DK" dirty="0"/>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1887546"/>
            <a:ext cx="3636963" cy="3621078"/>
          </a:xfrm>
        </p:spPr>
        <p:txBody>
          <a:bodyPr/>
          <a:lstStyle/>
          <a:p>
            <a:pPr marL="0" lvl="1" indent="0">
              <a:buNone/>
            </a:pPr>
            <a:r>
              <a:rPr lang="da-DK" dirty="0">
                <a:solidFill>
                  <a:schemeClr val="tx2"/>
                </a:solidFill>
              </a:rPr>
              <a:t>Forordningen indeholder en række særlige krav som skal kunne understøttes. </a:t>
            </a:r>
          </a:p>
          <a:p>
            <a:pPr marL="171450" lvl="1" indent="-171450"/>
            <a:r>
              <a:rPr lang="da-DK" i="1" dirty="0">
                <a:solidFill>
                  <a:schemeClr val="tx2"/>
                </a:solidFill>
              </a:rPr>
              <a:t>Gennemsigtig oplysning, meddelelser og nærmere regler for udøvelsen af den registreredes rettigheder (Art 12)</a:t>
            </a:r>
          </a:p>
          <a:p>
            <a:pPr marL="171450" lvl="1" indent="-171450"/>
            <a:r>
              <a:rPr lang="da-DK" i="1" dirty="0">
                <a:solidFill>
                  <a:schemeClr val="tx2"/>
                </a:solidFill>
              </a:rPr>
              <a:t>Ret indsigt (Art 15)</a:t>
            </a:r>
          </a:p>
          <a:p>
            <a:pPr marL="171450" lvl="1" indent="-171450"/>
            <a:r>
              <a:rPr lang="da-DK" i="1" dirty="0">
                <a:solidFill>
                  <a:schemeClr val="tx2"/>
                </a:solidFill>
              </a:rPr>
              <a:t>Ret til berigtigelse (Art 16)</a:t>
            </a:r>
          </a:p>
          <a:p>
            <a:pPr marL="171450" lvl="1" indent="-171450"/>
            <a:r>
              <a:rPr lang="da-DK" i="1" dirty="0">
                <a:solidFill>
                  <a:schemeClr val="tx2"/>
                </a:solidFill>
              </a:rPr>
              <a:t>Ret til sletning (”Retten til at blive glemt”) (Art 17)</a:t>
            </a:r>
          </a:p>
          <a:p>
            <a:pPr marL="171450" lvl="1" indent="-171450"/>
            <a:r>
              <a:rPr lang="da-DK" i="1" dirty="0">
                <a:solidFill>
                  <a:schemeClr val="tx2"/>
                </a:solidFill>
              </a:rPr>
              <a:t>Ret til begrænsning af behandling  (Art 18)</a:t>
            </a:r>
          </a:p>
          <a:p>
            <a:pPr marL="171450" lvl="1" indent="-171450"/>
            <a:r>
              <a:rPr lang="da-DK" i="1" dirty="0">
                <a:solidFill>
                  <a:schemeClr val="tx2"/>
                </a:solidFill>
              </a:rPr>
              <a:t>Underretningspligt i forbindelse med berigtigelse eller sletning af personoplysninger eller begrænsning af behandling (Art 19)</a:t>
            </a:r>
          </a:p>
          <a:p>
            <a:pPr marL="171450" lvl="1" indent="-171450"/>
            <a:r>
              <a:rPr lang="da-DK" i="1" dirty="0">
                <a:solidFill>
                  <a:schemeClr val="tx2"/>
                </a:solidFill>
              </a:rPr>
              <a:t>Ret til </a:t>
            </a:r>
            <a:r>
              <a:rPr lang="da-DK" i="1" dirty="0" err="1">
                <a:solidFill>
                  <a:schemeClr val="tx2"/>
                </a:solidFill>
              </a:rPr>
              <a:t>dataportabilitet</a:t>
            </a:r>
            <a:r>
              <a:rPr lang="da-DK" i="1" dirty="0">
                <a:solidFill>
                  <a:schemeClr val="tx2"/>
                </a:solidFill>
              </a:rPr>
              <a:t> (Art 20)</a:t>
            </a:r>
          </a:p>
          <a:p>
            <a:pPr marL="171450" lvl="1" indent="-171450"/>
            <a:r>
              <a:rPr lang="da-DK" i="1" dirty="0">
                <a:solidFill>
                  <a:schemeClr val="tx2"/>
                </a:solidFill>
              </a:rPr>
              <a:t>Ret til indsigelse (Art 21)</a:t>
            </a:r>
          </a:p>
          <a:p>
            <a:pPr marL="171450" lvl="1" indent="-171450"/>
            <a:r>
              <a:rPr lang="da-DK" i="1" dirty="0">
                <a:solidFill>
                  <a:schemeClr val="tx2"/>
                </a:solidFill>
              </a:rPr>
              <a:t>Ret til ikke at være genstand for automatiske individuelle afgørelser (Art 22)</a:t>
            </a:r>
            <a:endParaRPr lang="da-DK" dirty="0">
              <a:solidFill>
                <a:schemeClr val="tx2"/>
              </a:solidFill>
            </a:endParaRP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a:xfrm>
            <a:off x="6699249" y="267131"/>
            <a:ext cx="2773363" cy="241620"/>
          </a:xfrm>
        </p:spPr>
        <p:txBody>
          <a:bodyPr/>
          <a:lstStyle/>
          <a:p>
            <a:r>
              <a:rPr lang="da-DK" dirty="0"/>
              <a:t>Vejledninger og materialer</a:t>
            </a:r>
          </a:p>
          <a:p>
            <a:endParaRPr lang="da-DK" dirty="0"/>
          </a:p>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28825" y="1380954"/>
            <a:ext cx="2487196" cy="348005"/>
          </a:xfrm>
        </p:spPr>
        <p:txBody>
          <a:bodyPr/>
          <a:lstStyle/>
          <a:p>
            <a:endParaRPr lang="da-DK" dirty="0"/>
          </a:p>
        </p:txBody>
      </p:sp>
      <p:sp>
        <p:nvSpPr>
          <p:cNvPr id="44" name="Pladsholder til tekst 43">
            <a:extLst>
              <a:ext uri="{FF2B5EF4-FFF2-40B4-BE49-F238E27FC236}">
                <a16:creationId xmlns:a16="http://schemas.microsoft.com/office/drawing/2014/main" id="{891D8563-24B2-3F46-96CC-5A14D9D2C8D4}"/>
              </a:ext>
            </a:extLst>
          </p:cNvPr>
          <p:cNvSpPr>
            <a:spLocks noGrp="1"/>
          </p:cNvSpPr>
          <p:nvPr>
            <p:ph type="body" sz="quarter" idx="22"/>
          </p:nvPr>
        </p:nvSpPr>
        <p:spPr>
          <a:xfrm>
            <a:off x="6699249" y="1157656"/>
            <a:ext cx="2773363" cy="241620"/>
          </a:xfrm>
        </p:spPr>
        <p:txBody>
          <a:bodyPr/>
          <a:lstStyle/>
          <a:p>
            <a:r>
              <a:rPr lang="da-DK" dirty="0"/>
              <a:t>Lokale vejledninger</a:t>
            </a:r>
          </a:p>
        </p:txBody>
      </p:sp>
      <p:sp>
        <p:nvSpPr>
          <p:cNvPr id="19" name="Pladsholder til tekst 18">
            <a:extLst>
              <a:ext uri="{FF2B5EF4-FFF2-40B4-BE49-F238E27FC236}">
                <a16:creationId xmlns:a16="http://schemas.microsoft.com/office/drawing/2014/main" id="{B270031C-E6D4-9F45-9E86-BB67E05D703E}"/>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8" name="Pladsholder til tekst 37">
            <a:extLst>
              <a:ext uri="{FF2B5EF4-FFF2-40B4-BE49-F238E27FC236}">
                <a16:creationId xmlns:a16="http://schemas.microsoft.com/office/drawing/2014/main" id="{554278EB-44C9-A246-95BF-DEEFAA7E124E}"/>
              </a:ext>
            </a:extLst>
          </p:cNvPr>
          <p:cNvSpPr>
            <a:spLocks noGrp="1"/>
          </p:cNvSpPr>
          <p:nvPr>
            <p:ph type="body" sz="quarter" idx="42"/>
          </p:nvPr>
        </p:nvSpPr>
        <p:spPr>
          <a:xfrm>
            <a:off x="6702790" y="1378183"/>
            <a:ext cx="180000" cy="180000"/>
          </a:xfrm>
        </p:spPr>
        <p:txBody>
          <a:bodyPr/>
          <a:lstStyle/>
          <a:p>
            <a:endParaRPr lang="da-DK" dirty="0"/>
          </a:p>
        </p:txBody>
      </p:sp>
      <p:pic>
        <p:nvPicPr>
          <p:cNvPr id="20" name="Billede 19">
            <a:extLst>
              <a:ext uri="{FF2B5EF4-FFF2-40B4-BE49-F238E27FC236}">
                <a16:creationId xmlns:a16="http://schemas.microsoft.com/office/drawing/2014/main" id="{8A4FD1E5-D46A-42E3-8F2C-31BB888B4398}"/>
              </a:ext>
            </a:extLst>
          </p:cNvPr>
          <p:cNvPicPr>
            <a:picLocks noChangeAspect="1"/>
          </p:cNvPicPr>
          <p:nvPr/>
        </p:nvPicPr>
        <p:blipFill>
          <a:blip r:embed="rId3"/>
          <a:stretch>
            <a:fillRect/>
          </a:stretch>
        </p:blipFill>
        <p:spPr>
          <a:xfrm>
            <a:off x="552976" y="3534252"/>
            <a:ext cx="182896" cy="176799"/>
          </a:xfrm>
          <a:prstGeom prst="rect">
            <a:avLst/>
          </a:prstGeom>
        </p:spPr>
      </p:pic>
      <p:pic>
        <p:nvPicPr>
          <p:cNvPr id="21" name="Billede 20">
            <a:extLst>
              <a:ext uri="{FF2B5EF4-FFF2-40B4-BE49-F238E27FC236}">
                <a16:creationId xmlns:a16="http://schemas.microsoft.com/office/drawing/2014/main" id="{D76D4B24-DF58-40B6-B278-523559445A48}"/>
              </a:ext>
            </a:extLst>
          </p:cNvPr>
          <p:cNvPicPr>
            <a:picLocks noChangeAspect="1"/>
          </p:cNvPicPr>
          <p:nvPr/>
        </p:nvPicPr>
        <p:blipFill>
          <a:blip r:embed="rId3"/>
          <a:stretch>
            <a:fillRect/>
          </a:stretch>
        </p:blipFill>
        <p:spPr>
          <a:xfrm>
            <a:off x="535046" y="4252071"/>
            <a:ext cx="182896" cy="176799"/>
          </a:xfrm>
          <a:prstGeom prst="rect">
            <a:avLst/>
          </a:prstGeom>
        </p:spPr>
      </p:pic>
      <p:sp>
        <p:nvSpPr>
          <p:cNvPr id="33" name="Rektangel 32">
            <a:extLst>
              <a:ext uri="{FF2B5EF4-FFF2-40B4-BE49-F238E27FC236}">
                <a16:creationId xmlns:a16="http://schemas.microsoft.com/office/drawing/2014/main" id="{2CF5C3B8-03E6-104A-9509-C1FA6D4AE477}"/>
              </a:ext>
            </a:extLst>
          </p:cNvPr>
          <p:cNvSpPr/>
          <p:nvPr/>
        </p:nvSpPr>
        <p:spPr>
          <a:xfrm>
            <a:off x="3733262" y="-258945"/>
            <a:ext cx="45719"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17" name="Billede 16">
            <a:extLst>
              <a:ext uri="{FF2B5EF4-FFF2-40B4-BE49-F238E27FC236}">
                <a16:creationId xmlns:a16="http://schemas.microsoft.com/office/drawing/2014/main" id="{4EF75B2F-FB07-41A2-8AAC-7F867AE2D224}"/>
              </a:ext>
            </a:extLst>
          </p:cNvPr>
          <p:cNvPicPr>
            <a:picLocks noChangeAspect="1"/>
          </p:cNvPicPr>
          <p:nvPr/>
        </p:nvPicPr>
        <p:blipFill>
          <a:blip r:embed="rId3"/>
          <a:stretch>
            <a:fillRect/>
          </a:stretch>
        </p:blipFill>
        <p:spPr>
          <a:xfrm>
            <a:off x="537526" y="4748335"/>
            <a:ext cx="182896" cy="176799"/>
          </a:xfrm>
          <a:prstGeom prst="rect">
            <a:avLst/>
          </a:prstGeom>
        </p:spPr>
      </p:pic>
    </p:spTree>
    <p:extLst>
      <p:ext uri="{BB962C8B-B14F-4D97-AF65-F5344CB8AC3E}">
        <p14:creationId xmlns:p14="http://schemas.microsoft.com/office/powerpoint/2010/main" val="289190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overholder principperne for behandling af persondata</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2207913"/>
            <a:ext cx="5580063" cy="1439862"/>
          </a:xfrm>
        </p:spPr>
        <p:txBody>
          <a:bodyPr/>
          <a:lstStyle/>
          <a:p>
            <a:r>
              <a:rPr lang="da-DK" dirty="0"/>
              <a:t>Du skal sikre dig, at kravene til behandling af personoplysninger, og informationssikkerhed i det hele taget, overholdes.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kan du finde vejledningen ”Hvad er dine forpligtelser?”</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930388"/>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4227515"/>
            <a:ext cx="5580061" cy="1439862"/>
          </a:xfrm>
        </p:spPr>
        <p:txBody>
          <a:bodyPr/>
          <a:lstStyle/>
          <a:p>
            <a:r>
              <a:rPr lang="da-DK" dirty="0"/>
              <a:t>Du sikrer dig, gennem instrukser og information, at medarbejderne kender principperne.</a:t>
            </a:r>
          </a:p>
          <a:p>
            <a:r>
              <a:rPr lang="da-DK" dirty="0"/>
              <a:t>Du sørger for at følge op på medarbejdernes efterlevelse af instrukser, og drøfter løbende den praktiske anvendelse med den enkelte.</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906"/>
            <a:ext cx="2773363" cy="2268172"/>
          </a:xfrm>
        </p:spPr>
        <p:txBody>
          <a:bodyPr/>
          <a:lstStyle/>
          <a:p>
            <a:pPr marL="114300" lvl="0"/>
            <a:r>
              <a:rPr lang="da-DK" dirty="0">
                <a:solidFill>
                  <a:schemeClr val="tx2"/>
                </a:solidFill>
              </a:rPr>
              <a:t>Den dataansvarlige er ansvarlig for, og skal kunne påvise, at principperne for behandling af personoplysninger overholdes (GDPR)</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4249565"/>
            <a:ext cx="180000" cy="180000"/>
          </a:xfrm>
        </p:spPr>
        <p:txBody>
          <a:bodyPr/>
          <a:lstStyle/>
          <a:p>
            <a:endParaRPr lang="da-DK"/>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800907"/>
            <a:ext cx="180000" cy="180000"/>
          </a:xfrm>
        </p:spPr>
        <p:txBody>
          <a:bodyPr/>
          <a:lstStyle/>
          <a:p>
            <a:endParaRPr lang="da-DK" dirty="0"/>
          </a:p>
        </p:txBody>
      </p:sp>
    </p:spTree>
    <p:extLst>
      <p:ext uri="{BB962C8B-B14F-4D97-AF65-F5344CB8AC3E}">
        <p14:creationId xmlns:p14="http://schemas.microsoft.com/office/powerpoint/2010/main" val="339185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061274-EDF3-D54C-8982-A7D87608E7B6}"/>
              </a:ext>
            </a:extLst>
          </p:cNvPr>
          <p:cNvSpPr>
            <a:spLocks noGrp="1"/>
          </p:cNvSpPr>
          <p:nvPr>
            <p:ph type="body" sz="quarter" idx="45"/>
          </p:nvPr>
        </p:nvSpPr>
        <p:spPr/>
        <p:txBody>
          <a:bodyPr/>
          <a:lstStyle/>
          <a:p>
            <a:r>
              <a:rPr lang="da-DK" dirty="0"/>
              <a:t>Brug f.eks. principperne til at lave en test af jeres behandling af persondata.</a:t>
            </a:r>
          </a:p>
          <a:p>
            <a:endParaRPr lang="da-DK" dirty="0"/>
          </a:p>
        </p:txBody>
      </p:sp>
      <p:sp>
        <p:nvSpPr>
          <p:cNvPr id="3" name="Pladsholder til tekst 2">
            <a:extLst>
              <a:ext uri="{FF2B5EF4-FFF2-40B4-BE49-F238E27FC236}">
                <a16:creationId xmlns:a16="http://schemas.microsoft.com/office/drawing/2014/main" id="{C30C3A6B-1A58-7946-BACE-094C29BC2D82}"/>
              </a:ext>
            </a:extLst>
          </p:cNvPr>
          <p:cNvSpPr>
            <a:spLocks noGrp="1"/>
          </p:cNvSpPr>
          <p:nvPr>
            <p:ph type="body" sz="quarter" idx="46"/>
          </p:nvPr>
        </p:nvSpPr>
        <p:spPr/>
        <p:txBody>
          <a:bodyPr/>
          <a:lstStyle/>
          <a:p>
            <a:r>
              <a:rPr lang="da-DK" dirty="0"/>
              <a:t>Kan du, som leder stå inde for, at I overholder principperne? Kan du dokumentere det?</a:t>
            </a:r>
          </a:p>
          <a:p>
            <a:endParaRPr lang="da-DK" dirty="0"/>
          </a:p>
        </p:txBody>
      </p:sp>
      <p:sp>
        <p:nvSpPr>
          <p:cNvPr id="4" name="Pladsholder til tekst 3">
            <a:extLst>
              <a:ext uri="{FF2B5EF4-FFF2-40B4-BE49-F238E27FC236}">
                <a16:creationId xmlns:a16="http://schemas.microsoft.com/office/drawing/2014/main" id="{6F1941DE-BEFD-0748-B715-0FF151F551CE}"/>
              </a:ext>
            </a:extLst>
          </p:cNvPr>
          <p:cNvSpPr>
            <a:spLocks noGrp="1"/>
          </p:cNvSpPr>
          <p:nvPr>
            <p:ph type="body" sz="quarter" idx="44"/>
          </p:nvPr>
        </p:nvSpPr>
        <p:spPr/>
        <p:txBody>
          <a:bodyPr/>
          <a:lstStyle/>
          <a:p>
            <a:r>
              <a:rPr lang="da-DK" dirty="0"/>
              <a:t>Kender dine medarbejdere principperne?</a:t>
            </a:r>
          </a:p>
          <a:p>
            <a:endParaRPr lang="da-DK" dirty="0"/>
          </a:p>
        </p:txBody>
      </p:sp>
      <p:sp>
        <p:nvSpPr>
          <p:cNvPr id="5" name="Pladsholder til tekst 4">
            <a:extLst>
              <a:ext uri="{FF2B5EF4-FFF2-40B4-BE49-F238E27FC236}">
                <a16:creationId xmlns:a16="http://schemas.microsoft.com/office/drawing/2014/main" id="{8F695008-33D0-EF4F-9F99-57D44C86932D}"/>
              </a:ext>
            </a:extLst>
          </p:cNvPr>
          <p:cNvSpPr>
            <a:spLocks noGrp="1"/>
          </p:cNvSpPr>
          <p:nvPr>
            <p:ph type="body" sz="quarter" idx="43"/>
          </p:nvPr>
        </p:nvSpPr>
        <p:spPr>
          <a:xfrm>
            <a:off x="5555199" y="1315451"/>
            <a:ext cx="4241264" cy="4804362"/>
          </a:xfrm>
        </p:spPr>
        <p:txBody>
          <a:bodyPr/>
          <a:lstStyle/>
          <a:p>
            <a:pPr marL="288000" lvl="2" indent="-288000">
              <a:spcBef>
                <a:spcPts val="0"/>
              </a:spcBef>
              <a:spcAft>
                <a:spcPts val="600"/>
              </a:spcAft>
            </a:pPr>
            <a:r>
              <a:rPr lang="da-DK" sz="1400" dirty="0">
                <a:solidFill>
                  <a:schemeClr val="tx2"/>
                </a:solidFill>
              </a:rPr>
              <a:t>Behandlingen af data skal være lovlig, rimelig og gennemsigtig.</a:t>
            </a:r>
          </a:p>
          <a:p>
            <a:pPr marL="288000" lvl="2" indent="-288000">
              <a:spcBef>
                <a:spcPts val="0"/>
              </a:spcBef>
              <a:spcAft>
                <a:spcPts val="600"/>
              </a:spcAft>
            </a:pPr>
            <a:r>
              <a:rPr lang="da-DK" sz="1400" dirty="0">
                <a:solidFill>
                  <a:schemeClr val="tx2"/>
                </a:solidFill>
              </a:rPr>
              <a:t>Data må kun indsamles og anvendes til det angivne formål.</a:t>
            </a:r>
          </a:p>
          <a:p>
            <a:pPr marL="288000" lvl="2" indent="-288000">
              <a:spcBef>
                <a:spcPts val="0"/>
              </a:spcBef>
              <a:spcAft>
                <a:spcPts val="600"/>
              </a:spcAft>
            </a:pPr>
            <a:r>
              <a:rPr lang="da-DK" sz="1400" dirty="0">
                <a:solidFill>
                  <a:schemeClr val="tx2"/>
                </a:solidFill>
              </a:rPr>
              <a:t>Data skal være tilstrækkelige, relevante og begrænset til det nødvendige.</a:t>
            </a:r>
          </a:p>
          <a:p>
            <a:pPr marL="288000" lvl="2" indent="-288000">
              <a:spcBef>
                <a:spcPts val="0"/>
              </a:spcBef>
              <a:spcAft>
                <a:spcPts val="600"/>
              </a:spcAft>
            </a:pPr>
            <a:r>
              <a:rPr lang="da-DK" sz="1400" dirty="0">
                <a:solidFill>
                  <a:schemeClr val="tx2"/>
                </a:solidFill>
              </a:rPr>
              <a:t>Data skal være korrekte og ajourførte. </a:t>
            </a:r>
          </a:p>
          <a:p>
            <a:pPr marL="288000" lvl="2" indent="-288000">
              <a:spcBef>
                <a:spcPts val="0"/>
              </a:spcBef>
              <a:spcAft>
                <a:spcPts val="600"/>
              </a:spcAft>
            </a:pPr>
            <a:r>
              <a:rPr lang="da-DK" sz="1400" dirty="0">
                <a:solidFill>
                  <a:schemeClr val="tx2"/>
                </a:solidFill>
              </a:rPr>
              <a:t>Data må ikke opbevares længere end formålet kræver.</a:t>
            </a:r>
          </a:p>
          <a:p>
            <a:pPr marL="288000" lvl="2" indent="-288000">
              <a:spcBef>
                <a:spcPts val="0"/>
              </a:spcBef>
              <a:spcAft>
                <a:spcPts val="600"/>
              </a:spcAft>
            </a:pPr>
            <a:r>
              <a:rPr lang="da-DK" sz="1400" dirty="0">
                <a:solidFill>
                  <a:schemeClr val="tx2"/>
                </a:solidFill>
              </a:rPr>
              <a:t>Data skal behandles på en måde der sikrer tilstrækkelig sikkerhed for beskyttelse af data.</a:t>
            </a:r>
          </a:p>
          <a:p>
            <a:pPr marL="114300" lvl="0" indent="0">
              <a:buNone/>
            </a:pPr>
            <a:endParaRPr lang="da-DK" dirty="0"/>
          </a:p>
          <a:p>
            <a:pPr marL="114300" lvl="0" indent="0">
              <a:buNone/>
            </a:pPr>
            <a:r>
              <a:rPr lang="da-DK" dirty="0"/>
              <a:t>Din organisation er, overfor Datatilsynet, ansvarlig for, og skal kunne påvise, at principperne overholdes.</a:t>
            </a:r>
          </a:p>
          <a:p>
            <a:endParaRPr lang="da-DK" dirty="0"/>
          </a:p>
        </p:txBody>
      </p:sp>
      <p:sp>
        <p:nvSpPr>
          <p:cNvPr id="6" name="Titel 5">
            <a:extLst>
              <a:ext uri="{FF2B5EF4-FFF2-40B4-BE49-F238E27FC236}">
                <a16:creationId xmlns:a16="http://schemas.microsoft.com/office/drawing/2014/main" id="{D87CDCDD-8859-A247-9F7A-97DE2ED8F0A6}"/>
              </a:ext>
            </a:extLst>
          </p:cNvPr>
          <p:cNvSpPr>
            <a:spLocks noGrp="1"/>
          </p:cNvSpPr>
          <p:nvPr>
            <p:ph type="title"/>
          </p:nvPr>
        </p:nvSpPr>
        <p:spPr>
          <a:xfrm>
            <a:off x="1346548" y="503238"/>
            <a:ext cx="8989664" cy="783968"/>
          </a:xfrm>
        </p:spPr>
        <p:txBody>
          <a:bodyPr/>
          <a:lstStyle/>
          <a:p>
            <a:r>
              <a:rPr lang="en-US" dirty="0" err="1"/>
              <a:t>Overholder</a:t>
            </a:r>
            <a:r>
              <a:rPr lang="en-US" dirty="0"/>
              <a:t> I </a:t>
            </a:r>
            <a:r>
              <a:rPr lang="en-US" dirty="0" err="1"/>
              <a:t>principperne</a:t>
            </a:r>
            <a:r>
              <a:rPr lang="en-US" dirty="0"/>
              <a:t>?</a:t>
            </a:r>
            <a:endParaRPr lang="da-DK" dirty="0"/>
          </a:p>
        </p:txBody>
      </p:sp>
      <p:sp>
        <p:nvSpPr>
          <p:cNvPr id="7" name="Pladsholder til tekst 6">
            <a:extLst>
              <a:ext uri="{FF2B5EF4-FFF2-40B4-BE49-F238E27FC236}">
                <a16:creationId xmlns:a16="http://schemas.microsoft.com/office/drawing/2014/main" id="{1BC189D0-1ED1-814F-8D7F-0D525772CA56}"/>
              </a:ext>
            </a:extLst>
          </p:cNvPr>
          <p:cNvSpPr>
            <a:spLocks noGrp="1"/>
          </p:cNvSpPr>
          <p:nvPr>
            <p:ph type="body" sz="quarter" idx="14"/>
          </p:nvPr>
        </p:nvSpPr>
        <p:spPr/>
        <p:txBody>
          <a:bodyPr/>
          <a:lstStyle/>
          <a:p>
            <a:r>
              <a:rPr lang="da-DK" dirty="0"/>
              <a:t>GDPR indeholder 6 principper for behandling af persondata. Overholder jeres behandlinger principperne?</a:t>
            </a:r>
          </a:p>
        </p:txBody>
      </p:sp>
      <p:sp>
        <p:nvSpPr>
          <p:cNvPr id="8" name="Pladsholder til tekst 7">
            <a:extLst>
              <a:ext uri="{FF2B5EF4-FFF2-40B4-BE49-F238E27FC236}">
                <a16:creationId xmlns:a16="http://schemas.microsoft.com/office/drawing/2014/main" id="{F609410F-32B1-7647-BE34-8CB8FA5D4AAF}"/>
              </a:ext>
            </a:extLst>
          </p:cNvPr>
          <p:cNvSpPr>
            <a:spLocks noGrp="1"/>
          </p:cNvSpPr>
          <p:nvPr>
            <p:ph type="body" sz="quarter" idx="32"/>
          </p:nvPr>
        </p:nvSpPr>
        <p:spPr>
          <a:xfrm>
            <a:off x="670877" y="2886735"/>
            <a:ext cx="288000" cy="288000"/>
          </a:xfrm>
        </p:spPr>
        <p:txBody>
          <a:bodyPr/>
          <a:lstStyle/>
          <a:p>
            <a:endParaRPr lang="da-DK" dirty="0"/>
          </a:p>
        </p:txBody>
      </p:sp>
      <p:sp>
        <p:nvSpPr>
          <p:cNvPr id="9" name="Pladsholder til tekst 8">
            <a:extLst>
              <a:ext uri="{FF2B5EF4-FFF2-40B4-BE49-F238E27FC236}">
                <a16:creationId xmlns:a16="http://schemas.microsoft.com/office/drawing/2014/main" id="{18CA5985-87B1-AE4B-A6F7-531AC978B2E1}"/>
              </a:ext>
            </a:extLst>
          </p:cNvPr>
          <p:cNvSpPr>
            <a:spLocks noGrp="1"/>
          </p:cNvSpPr>
          <p:nvPr>
            <p:ph type="body" sz="quarter" idx="33"/>
          </p:nvPr>
        </p:nvSpPr>
        <p:spPr>
          <a:xfrm>
            <a:off x="670877" y="3849314"/>
            <a:ext cx="288000" cy="288000"/>
          </a:xfrm>
        </p:spPr>
        <p:txBody>
          <a:bodyPr/>
          <a:lstStyle/>
          <a:p>
            <a:endParaRPr lang="da-DK" dirty="0"/>
          </a:p>
        </p:txBody>
      </p:sp>
      <p:sp>
        <p:nvSpPr>
          <p:cNvPr id="10" name="Pladsholder til tekst 9">
            <a:extLst>
              <a:ext uri="{FF2B5EF4-FFF2-40B4-BE49-F238E27FC236}">
                <a16:creationId xmlns:a16="http://schemas.microsoft.com/office/drawing/2014/main" id="{44534FDD-FF27-8E49-8CCE-E72267636A7F}"/>
              </a:ext>
            </a:extLst>
          </p:cNvPr>
          <p:cNvSpPr>
            <a:spLocks noGrp="1"/>
          </p:cNvSpPr>
          <p:nvPr>
            <p:ph type="body" sz="quarter" idx="34"/>
          </p:nvPr>
        </p:nvSpPr>
        <p:spPr>
          <a:xfrm>
            <a:off x="670877" y="4820782"/>
            <a:ext cx="288000" cy="288000"/>
          </a:xfrm>
        </p:spPr>
        <p:txBody>
          <a:bodyPr/>
          <a:lstStyle/>
          <a:p>
            <a:endParaRPr lang="da-DK"/>
          </a:p>
        </p:txBody>
      </p:sp>
      <p:sp>
        <p:nvSpPr>
          <p:cNvPr id="11" name="Pladsholder til tekst 10">
            <a:extLst>
              <a:ext uri="{FF2B5EF4-FFF2-40B4-BE49-F238E27FC236}">
                <a16:creationId xmlns:a16="http://schemas.microsoft.com/office/drawing/2014/main" id="{80D77E52-8EC7-E146-B1DD-111A29D7A6A2}"/>
              </a:ext>
            </a:extLst>
          </p:cNvPr>
          <p:cNvSpPr>
            <a:spLocks noGrp="1"/>
          </p:cNvSpPr>
          <p:nvPr>
            <p:ph type="body" sz="quarter" idx="35"/>
          </p:nvPr>
        </p:nvSpPr>
        <p:spPr/>
        <p:txBody>
          <a:bodyPr/>
          <a:lstStyle/>
          <a:p>
            <a:endParaRPr lang="da-DK"/>
          </a:p>
        </p:txBody>
      </p:sp>
      <p:sp>
        <p:nvSpPr>
          <p:cNvPr id="12" name="Pladsholder til tekst 11">
            <a:extLst>
              <a:ext uri="{FF2B5EF4-FFF2-40B4-BE49-F238E27FC236}">
                <a16:creationId xmlns:a16="http://schemas.microsoft.com/office/drawing/2014/main" id="{F97B05FA-BAA7-3F42-97C1-7A3E907D7C16}"/>
              </a:ext>
            </a:extLst>
          </p:cNvPr>
          <p:cNvSpPr>
            <a:spLocks noGrp="1"/>
          </p:cNvSpPr>
          <p:nvPr>
            <p:ph type="body" sz="quarter" idx="40"/>
          </p:nvPr>
        </p:nvSpPr>
        <p:spPr>
          <a:xfrm>
            <a:off x="5734214" y="1789480"/>
            <a:ext cx="180000" cy="180000"/>
          </a:xfrm>
        </p:spPr>
        <p:txBody>
          <a:bodyPr/>
          <a:lstStyle/>
          <a:p>
            <a:endParaRPr lang="da-DK"/>
          </a:p>
        </p:txBody>
      </p:sp>
      <p:sp>
        <p:nvSpPr>
          <p:cNvPr id="13" name="Pladsholder til tekst 12">
            <a:extLst>
              <a:ext uri="{FF2B5EF4-FFF2-40B4-BE49-F238E27FC236}">
                <a16:creationId xmlns:a16="http://schemas.microsoft.com/office/drawing/2014/main" id="{CFA06089-A06B-E34F-BFEE-8B2F673F58EB}"/>
              </a:ext>
            </a:extLst>
          </p:cNvPr>
          <p:cNvSpPr>
            <a:spLocks noGrp="1"/>
          </p:cNvSpPr>
          <p:nvPr>
            <p:ph type="body" sz="quarter" idx="41"/>
          </p:nvPr>
        </p:nvSpPr>
        <p:spPr>
          <a:xfrm>
            <a:off x="5734214" y="2294528"/>
            <a:ext cx="180000" cy="180000"/>
          </a:xfrm>
        </p:spPr>
        <p:txBody>
          <a:bodyPr/>
          <a:lstStyle/>
          <a:p>
            <a:endParaRPr lang="da-DK" dirty="0"/>
          </a:p>
        </p:txBody>
      </p:sp>
      <p:sp>
        <p:nvSpPr>
          <p:cNvPr id="14" name="Pladsholder til tekst 13">
            <a:extLst>
              <a:ext uri="{FF2B5EF4-FFF2-40B4-BE49-F238E27FC236}">
                <a16:creationId xmlns:a16="http://schemas.microsoft.com/office/drawing/2014/main" id="{E6F71E7E-BE5B-9F4E-A968-A10905706F47}"/>
              </a:ext>
            </a:extLst>
          </p:cNvPr>
          <p:cNvSpPr>
            <a:spLocks noGrp="1"/>
          </p:cNvSpPr>
          <p:nvPr>
            <p:ph type="body" sz="quarter" idx="47"/>
          </p:nvPr>
        </p:nvSpPr>
        <p:spPr/>
        <p:txBody>
          <a:bodyPr/>
          <a:lstStyle/>
          <a:p>
            <a:r>
              <a:rPr lang="en-US" dirty="0"/>
              <a:t>De 6 </a:t>
            </a:r>
            <a:r>
              <a:rPr lang="en-US" dirty="0" err="1"/>
              <a:t>principper</a:t>
            </a:r>
            <a:endParaRPr lang="da-DK" dirty="0"/>
          </a:p>
          <a:p>
            <a:endParaRPr lang="da-DK" dirty="0"/>
          </a:p>
        </p:txBody>
      </p:sp>
      <p:sp>
        <p:nvSpPr>
          <p:cNvPr id="17" name="Pladsholder til tekst 12">
            <a:extLst>
              <a:ext uri="{FF2B5EF4-FFF2-40B4-BE49-F238E27FC236}">
                <a16:creationId xmlns:a16="http://schemas.microsoft.com/office/drawing/2014/main" id="{FD13D270-1396-F44C-8C21-9D35882F7E25}"/>
              </a:ext>
            </a:extLst>
          </p:cNvPr>
          <p:cNvSpPr txBox="1">
            <a:spLocks/>
          </p:cNvSpPr>
          <p:nvPr/>
        </p:nvSpPr>
        <p:spPr>
          <a:xfrm>
            <a:off x="5734214" y="279406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8" name="Pladsholder til tekst 12">
            <a:extLst>
              <a:ext uri="{FF2B5EF4-FFF2-40B4-BE49-F238E27FC236}">
                <a16:creationId xmlns:a16="http://schemas.microsoft.com/office/drawing/2014/main" id="{16D65F60-07F5-7640-85EF-2318FECE0FDC}"/>
              </a:ext>
            </a:extLst>
          </p:cNvPr>
          <p:cNvSpPr txBox="1">
            <a:spLocks/>
          </p:cNvSpPr>
          <p:nvPr/>
        </p:nvSpPr>
        <p:spPr>
          <a:xfrm>
            <a:off x="5734214" y="32851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9" name="Pladsholder til tekst 12">
            <a:extLst>
              <a:ext uri="{FF2B5EF4-FFF2-40B4-BE49-F238E27FC236}">
                <a16:creationId xmlns:a16="http://schemas.microsoft.com/office/drawing/2014/main" id="{66DA4445-E296-D94A-835D-65894EFC8CBD}"/>
              </a:ext>
            </a:extLst>
          </p:cNvPr>
          <p:cNvSpPr txBox="1">
            <a:spLocks/>
          </p:cNvSpPr>
          <p:nvPr/>
        </p:nvSpPr>
        <p:spPr>
          <a:xfrm>
            <a:off x="5734214" y="3589928"/>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20" name="Pladsholder til tekst 12">
            <a:extLst>
              <a:ext uri="{FF2B5EF4-FFF2-40B4-BE49-F238E27FC236}">
                <a16:creationId xmlns:a16="http://schemas.microsoft.com/office/drawing/2014/main" id="{89EE93E7-A58A-1B47-8B19-F437D7714CD7}"/>
              </a:ext>
            </a:extLst>
          </p:cNvPr>
          <p:cNvSpPr txBox="1">
            <a:spLocks/>
          </p:cNvSpPr>
          <p:nvPr/>
        </p:nvSpPr>
        <p:spPr>
          <a:xfrm>
            <a:off x="5734214" y="408946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94078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indhenter samtykke, når der ikke er hjemmel</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989255"/>
            <a:ext cx="5580063" cy="1445197"/>
          </a:xfrm>
        </p:spPr>
        <p:txBody>
          <a:bodyPr/>
          <a:lstStyle/>
          <a:p>
            <a:r>
              <a:rPr lang="da-DK" dirty="0"/>
              <a:t>Behandling af persondata er kun lovlig, hvis der er hjemmel til det i lovgivningen, eller hvis der er indhentet samtykke fra de registrerede. Du skal sikre, at jeres procedurer omkring indhentning og tilbagetrækning af samtykke er korrekte.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kan du finde vejledningen ”Samtykke”.</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616062"/>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913188"/>
            <a:ext cx="5580061" cy="1828857"/>
          </a:xfrm>
        </p:spPr>
        <p:txBody>
          <a:bodyPr/>
          <a:lstStyle/>
          <a:p>
            <a:r>
              <a:rPr lang="da-DK" dirty="0"/>
              <a:t>Du sikrer dig, gennem instrukser og information, at medarbejderne kender regler for indhentning af samtykke. </a:t>
            </a:r>
          </a:p>
          <a:p>
            <a:r>
              <a:rPr lang="da-DK" dirty="0"/>
              <a:t>Du sørger for at følge op på, om medarbejderne følger instrukserne, og drøfter løbende den praktiske anvendelse med den enkelte.</a:t>
            </a:r>
          </a:p>
          <a:p>
            <a:r>
              <a:rPr lang="da-DK" dirty="0"/>
              <a:t>Du følger op på eksisterende dokumentation af samtykke for at sikre, at behandlingen er lovlig.</a:t>
            </a:r>
          </a:p>
          <a:p>
            <a:endParaRPr lang="da-DK" dirty="0"/>
          </a:p>
          <a:p>
            <a:endParaRPr lang="da-DK" dirty="0"/>
          </a:p>
          <a:p>
            <a:endParaRPr lang="da-DK" dirty="0"/>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113"/>
            <a:ext cx="2773363" cy="2268965"/>
          </a:xfrm>
        </p:spPr>
        <p:txBody>
          <a:bodyPr/>
          <a:lstStyle/>
          <a:p>
            <a:pPr marL="114300" lvl="0"/>
            <a:r>
              <a:rPr lang="da-DK" dirty="0">
                <a:solidFill>
                  <a:schemeClr val="tx2"/>
                </a:solidFill>
              </a:rPr>
              <a:t>Enhver, frivillig, specifik, informeret og utvetydig viljestilkendegivelse, hvorved den registrerede ved erklæring eller klar bekræftelse indvilliger i, at personoplysninger, der vedrører den pågældende, gøres til genstand for behandling.(GDPR om samtykke). (GDPR Art 4)</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3935239"/>
            <a:ext cx="180000" cy="180000"/>
          </a:xfrm>
        </p:spPr>
        <p:txBody>
          <a:bodyPr/>
          <a:lstStyle/>
          <a:p>
            <a:endParaRPr lang="da-DK" dirty="0"/>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486581"/>
            <a:ext cx="180000" cy="180000"/>
          </a:xfrm>
        </p:spPr>
        <p:txBody>
          <a:bodyPr/>
          <a:lstStyle/>
          <a:p>
            <a:endParaRPr lang="da-DK" dirty="0"/>
          </a:p>
        </p:txBody>
      </p:sp>
      <p:pic>
        <p:nvPicPr>
          <p:cNvPr id="8" name="Billede 7">
            <a:extLst>
              <a:ext uri="{FF2B5EF4-FFF2-40B4-BE49-F238E27FC236}">
                <a16:creationId xmlns:a16="http://schemas.microsoft.com/office/drawing/2014/main" id="{65CB1211-0AE1-BA48-A622-76BBD5518107}"/>
              </a:ext>
            </a:extLst>
          </p:cNvPr>
          <p:cNvPicPr>
            <a:picLocks noChangeAspect="1"/>
          </p:cNvPicPr>
          <p:nvPr/>
        </p:nvPicPr>
        <p:blipFill>
          <a:blip r:embed="rId3"/>
          <a:stretch>
            <a:fillRect/>
          </a:stretch>
        </p:blipFill>
        <p:spPr>
          <a:xfrm>
            <a:off x="542920" y="5110911"/>
            <a:ext cx="177800" cy="177800"/>
          </a:xfrm>
          <a:prstGeom prst="rect">
            <a:avLst/>
          </a:prstGeom>
        </p:spPr>
      </p:pic>
    </p:spTree>
    <p:extLst>
      <p:ext uri="{BB962C8B-B14F-4D97-AF65-F5344CB8AC3E}">
        <p14:creationId xmlns:p14="http://schemas.microsoft.com/office/powerpoint/2010/main" val="402775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overholder oplysningspligten</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632918"/>
            <a:ext cx="5580063" cy="1439862"/>
          </a:xfrm>
        </p:spPr>
        <p:txBody>
          <a:bodyPr/>
          <a:lstStyle/>
          <a:p>
            <a:r>
              <a:rPr lang="da-DK" dirty="0"/>
              <a:t>Når I indsamler personoplysninger har I pligt til, på eget initiativ, at give den registrerede en række oplysninger. Du skal sikre, at jeres procedurer omkring oplysningspligten er korrekte.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957706" cy="857933"/>
          </a:xfrm>
        </p:spPr>
        <p:txBody>
          <a:bodyPr/>
          <a:lstStyle/>
          <a:p>
            <a:r>
              <a:rPr lang="da-DK" u="none" dirty="0"/>
              <a:t>På datatilsynet.dk kan du finde ”Vejledning om de registreredes rettigheder” hvor oplysningspligten er beskrevet.</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641463"/>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938590"/>
            <a:ext cx="5580061" cy="1439862"/>
          </a:xfrm>
        </p:spPr>
        <p:txBody>
          <a:bodyPr/>
          <a:lstStyle/>
          <a:p>
            <a:r>
              <a:rPr lang="da-DK" dirty="0"/>
              <a:t>Du sikrer dig, gennem instrukser og information, at medarbejderne kender oplysningspligten.</a:t>
            </a:r>
          </a:p>
          <a:p>
            <a:r>
              <a:rPr lang="da-DK" dirty="0"/>
              <a:t>Du sørger for at følge op på, om medarbejderne følger instrukserne, og drøfter løbende den praktiske anvendelse med den enkelte.</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72780"/>
            <a:ext cx="2773363" cy="2255298"/>
          </a:xfrm>
        </p:spPr>
        <p:txBody>
          <a:bodyPr/>
          <a:lstStyle/>
          <a:p>
            <a:r>
              <a:rPr lang="da-DK" dirty="0"/>
              <a:t>Hvis personoplysninger om en registreret indsamles hos den registrerede, giver den dataansvarlige på det tidspunkt, hvor personoplysningerne indsamles, den registrerede en række oplysninger.</a:t>
            </a:r>
          </a:p>
          <a:p>
            <a:r>
              <a:rPr lang="da-DK" dirty="0"/>
              <a:t>(GDPR art 13 og 14)</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3960640"/>
            <a:ext cx="180000" cy="180000"/>
          </a:xfrm>
        </p:spPr>
        <p:txBody>
          <a:bodyPr/>
          <a:lstStyle/>
          <a:p>
            <a:endParaRPr lang="da-DK"/>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511982"/>
            <a:ext cx="180000" cy="180000"/>
          </a:xfrm>
        </p:spPr>
        <p:txBody>
          <a:bodyPr/>
          <a:lstStyle/>
          <a:p>
            <a:endParaRPr lang="da-DK" dirty="0"/>
          </a:p>
        </p:txBody>
      </p:sp>
    </p:spTree>
    <p:extLst>
      <p:ext uri="{BB962C8B-B14F-4D97-AF65-F5344CB8AC3E}">
        <p14:creationId xmlns:p14="http://schemas.microsoft.com/office/powerpoint/2010/main" val="229747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624C6-A4E6-5A47-81C5-97476BF512B7}"/>
              </a:ext>
            </a:extLst>
          </p:cNvPr>
          <p:cNvSpPr>
            <a:spLocks noGrp="1"/>
          </p:cNvSpPr>
          <p:nvPr>
            <p:ph type="title"/>
          </p:nvPr>
        </p:nvSpPr>
        <p:spPr/>
        <p:txBody>
          <a:bodyPr/>
          <a:lstStyle/>
          <a:p>
            <a:r>
              <a:rPr lang="da-DK" dirty="0"/>
              <a:t>Behandling af persondata skal registreres</a:t>
            </a:r>
          </a:p>
        </p:txBody>
      </p:sp>
      <p:sp>
        <p:nvSpPr>
          <p:cNvPr id="3" name="Pladsholder til tekst 2">
            <a:extLst>
              <a:ext uri="{FF2B5EF4-FFF2-40B4-BE49-F238E27FC236}">
                <a16:creationId xmlns:a16="http://schemas.microsoft.com/office/drawing/2014/main" id="{5B780E1F-49AA-F745-8E57-7CA98021CA03}"/>
              </a:ext>
            </a:extLst>
          </p:cNvPr>
          <p:cNvSpPr>
            <a:spLocks noGrp="1"/>
          </p:cNvSpPr>
          <p:nvPr>
            <p:ph type="body" sz="quarter" idx="14"/>
          </p:nvPr>
        </p:nvSpPr>
        <p:spPr>
          <a:xfrm>
            <a:off x="552913" y="1633346"/>
            <a:ext cx="5580063" cy="1439862"/>
          </a:xfrm>
        </p:spPr>
        <p:txBody>
          <a:bodyPr/>
          <a:lstStyle/>
          <a:p>
            <a:r>
              <a:rPr lang="da-DK" dirty="0"/>
              <a:t>Din organisation er forpligtet til at føre en samlet fortegnelse over alle behandlinger af personoplysninger - både behandlinger af ikke-følsomme oplysninger og følsomme oplysninger.</a:t>
            </a:r>
          </a:p>
        </p:txBody>
      </p:sp>
      <p:sp>
        <p:nvSpPr>
          <p:cNvPr id="4" name="Pladsholder til tekst 3">
            <a:extLst>
              <a:ext uri="{FF2B5EF4-FFF2-40B4-BE49-F238E27FC236}">
                <a16:creationId xmlns:a16="http://schemas.microsoft.com/office/drawing/2014/main" id="{DB3B109B-9C6F-EB47-9ABF-039AD3BEAAFD}"/>
              </a:ext>
            </a:extLst>
          </p:cNvPr>
          <p:cNvSpPr>
            <a:spLocks noGrp="1"/>
          </p:cNvSpPr>
          <p:nvPr>
            <p:ph type="body" sz="quarter" idx="15"/>
          </p:nvPr>
        </p:nvSpPr>
        <p:spPr>
          <a:xfrm>
            <a:off x="6699250" y="820039"/>
            <a:ext cx="2773363" cy="799212"/>
          </a:xfrm>
        </p:spPr>
        <p:txBody>
          <a:bodyPr/>
          <a:lstStyle/>
          <a:p>
            <a:r>
              <a:rPr lang="da-DK" u="none" dirty="0"/>
              <a:t>På datatilsynet.dk kan du finde en vejledning i hvordan fortegnelsen skal føres.</a:t>
            </a:r>
          </a:p>
        </p:txBody>
      </p:sp>
      <p:sp>
        <p:nvSpPr>
          <p:cNvPr id="5" name="Pladsholder til tekst 4">
            <a:extLst>
              <a:ext uri="{FF2B5EF4-FFF2-40B4-BE49-F238E27FC236}">
                <a16:creationId xmlns:a16="http://schemas.microsoft.com/office/drawing/2014/main" id="{5F4CBFB3-4DD2-AB4F-B61E-4C822770EC73}"/>
              </a:ext>
            </a:extLst>
          </p:cNvPr>
          <p:cNvSpPr>
            <a:spLocks noGrp="1"/>
          </p:cNvSpPr>
          <p:nvPr>
            <p:ph type="body" sz="quarter" idx="16"/>
          </p:nvPr>
        </p:nvSpPr>
        <p:spPr>
          <a:xfrm>
            <a:off x="542923" y="3641891"/>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5C9C212-1579-3440-9104-855FC70997FE}"/>
              </a:ext>
            </a:extLst>
          </p:cNvPr>
          <p:cNvSpPr>
            <a:spLocks noGrp="1"/>
          </p:cNvSpPr>
          <p:nvPr>
            <p:ph type="body" sz="quarter" idx="17"/>
          </p:nvPr>
        </p:nvSpPr>
        <p:spPr>
          <a:xfrm>
            <a:off x="542922" y="3939018"/>
            <a:ext cx="5580061" cy="1439862"/>
          </a:xfrm>
        </p:spPr>
        <p:txBody>
          <a:bodyPr/>
          <a:lstStyle/>
          <a:p>
            <a:r>
              <a:rPr lang="da-DK" dirty="0"/>
              <a:t>Du afklarer hvem der fører fortegnelsen, og afklarer med vedkommende hvordan du skal forholde dig til registrering af jeres behandlinger af persondata. </a:t>
            </a:r>
          </a:p>
          <a:p>
            <a:r>
              <a:rPr lang="da-DK" dirty="0"/>
              <a:t>Ofte varetages registreringen af andre, f.eks. en informationssikerhedskoordinator, en data- og systemejer, o.a.</a:t>
            </a:r>
          </a:p>
          <a:p>
            <a:endParaRPr lang="da-DK" dirty="0"/>
          </a:p>
        </p:txBody>
      </p:sp>
      <p:sp>
        <p:nvSpPr>
          <p:cNvPr id="7" name="Pladsholder til tekst 6">
            <a:extLst>
              <a:ext uri="{FF2B5EF4-FFF2-40B4-BE49-F238E27FC236}">
                <a16:creationId xmlns:a16="http://schemas.microsoft.com/office/drawing/2014/main" id="{41C25B53-A001-514F-8A0B-0C7DA031B6A5}"/>
              </a:ext>
            </a:extLst>
          </p:cNvPr>
          <p:cNvSpPr>
            <a:spLocks noGrp="1"/>
          </p:cNvSpPr>
          <p:nvPr>
            <p:ph type="body" sz="quarter" idx="19"/>
          </p:nvPr>
        </p:nvSpPr>
        <p:spPr>
          <a:xfrm>
            <a:off x="6699250" y="2725595"/>
            <a:ext cx="2773363" cy="2602483"/>
          </a:xfrm>
        </p:spPr>
        <p:txBody>
          <a:bodyPr/>
          <a:lstStyle/>
          <a:p>
            <a:pPr lvl="0"/>
            <a:r>
              <a:rPr lang="da-DK" dirty="0">
                <a:solidFill>
                  <a:schemeClr val="tx2"/>
                </a:solidFill>
              </a:rPr>
              <a:t>Hver dataansvarlig og hvis det er relevant, den dataansvarliges repræsentant fører fortegnelser over behandlingsaktiviteter under deres ansvar. (GDPR)</a:t>
            </a:r>
          </a:p>
          <a:p>
            <a:r>
              <a:rPr lang="da-DK" dirty="0">
                <a:solidFill>
                  <a:schemeClr val="tx2"/>
                </a:solidFill>
              </a:rPr>
              <a:t>Alle relevante lov-, myndigheds- og kontraktkrav samt organisationens metode til overholdelse af disse krav skal være klart identificeret, dokumenteret og opdateret for hvert informationssystem og for organisationen (ISO A.18.1.1)</a:t>
            </a:r>
          </a:p>
        </p:txBody>
      </p:sp>
      <p:sp>
        <p:nvSpPr>
          <p:cNvPr id="8" name="Pladsholder til tekst 7">
            <a:extLst>
              <a:ext uri="{FF2B5EF4-FFF2-40B4-BE49-F238E27FC236}">
                <a16:creationId xmlns:a16="http://schemas.microsoft.com/office/drawing/2014/main" id="{CDC1F8BE-4302-3D44-B05E-7ECCFFDD4CAB}"/>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16BF6909-A0BB-104A-9BD1-A6385E54CDED}"/>
              </a:ext>
            </a:extLst>
          </p:cNvPr>
          <p:cNvSpPr>
            <a:spLocks noGrp="1"/>
          </p:cNvSpPr>
          <p:nvPr>
            <p:ph type="body" sz="quarter" idx="21"/>
          </p:nvPr>
        </p:nvSpPr>
        <p:spPr>
          <a:xfrm>
            <a:off x="6985417" y="186766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B8BB84C8-7A84-B34D-8CC5-94E4A3DF8B16}"/>
              </a:ext>
            </a:extLst>
          </p:cNvPr>
          <p:cNvSpPr>
            <a:spLocks noGrp="1"/>
          </p:cNvSpPr>
          <p:nvPr>
            <p:ph type="body" sz="quarter" idx="22"/>
          </p:nvPr>
        </p:nvSpPr>
        <p:spPr>
          <a:xfrm>
            <a:off x="6699250" y="160958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6DEFEEA-87DF-9B48-955B-478773041C1B}"/>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5A976087-C46E-D745-90BC-E220289429DD}"/>
              </a:ext>
            </a:extLst>
          </p:cNvPr>
          <p:cNvSpPr>
            <a:spLocks noGrp="1"/>
          </p:cNvSpPr>
          <p:nvPr>
            <p:ph type="body" sz="quarter" idx="39"/>
          </p:nvPr>
        </p:nvSpPr>
        <p:spPr>
          <a:xfrm>
            <a:off x="542925" y="3961068"/>
            <a:ext cx="180000" cy="180000"/>
          </a:xfrm>
        </p:spPr>
        <p:txBody>
          <a:bodyPr/>
          <a:lstStyle/>
          <a:p>
            <a:endParaRPr lang="da-DK"/>
          </a:p>
        </p:txBody>
      </p:sp>
      <p:sp>
        <p:nvSpPr>
          <p:cNvPr id="16" name="Pladsholder til tekst 15">
            <a:extLst>
              <a:ext uri="{FF2B5EF4-FFF2-40B4-BE49-F238E27FC236}">
                <a16:creationId xmlns:a16="http://schemas.microsoft.com/office/drawing/2014/main" id="{30E468B0-1EE6-B14B-B388-20A6442F80A2}"/>
              </a:ext>
            </a:extLst>
          </p:cNvPr>
          <p:cNvSpPr>
            <a:spLocks noGrp="1"/>
          </p:cNvSpPr>
          <p:nvPr>
            <p:ph type="body" sz="quarter" idx="42"/>
          </p:nvPr>
        </p:nvSpPr>
        <p:spPr>
          <a:xfrm>
            <a:off x="6699474" y="1884309"/>
            <a:ext cx="180000" cy="180000"/>
          </a:xfrm>
        </p:spPr>
        <p:txBody>
          <a:bodyPr/>
          <a:lstStyle/>
          <a:p>
            <a:endParaRPr lang="da-DK"/>
          </a:p>
        </p:txBody>
      </p:sp>
      <p:sp>
        <p:nvSpPr>
          <p:cNvPr id="17" name="Pladsholder til tekst 16">
            <a:extLst>
              <a:ext uri="{FF2B5EF4-FFF2-40B4-BE49-F238E27FC236}">
                <a16:creationId xmlns:a16="http://schemas.microsoft.com/office/drawing/2014/main" id="{FEA90399-5EEC-A344-926F-824B4C0B7D96}"/>
              </a:ext>
            </a:extLst>
          </p:cNvPr>
          <p:cNvSpPr>
            <a:spLocks noGrp="1"/>
          </p:cNvSpPr>
          <p:nvPr>
            <p:ph type="body" sz="quarter" idx="43"/>
          </p:nvPr>
        </p:nvSpPr>
        <p:spPr>
          <a:xfrm>
            <a:off x="6699474" y="2139490"/>
            <a:ext cx="180000" cy="180000"/>
          </a:xfrm>
        </p:spPr>
        <p:txBody>
          <a:bodyPr/>
          <a:lstStyle/>
          <a:p>
            <a:endParaRPr lang="da-DK"/>
          </a:p>
        </p:txBody>
      </p:sp>
      <p:sp>
        <p:nvSpPr>
          <p:cNvPr id="18" name="Pladsholder til tekst 17">
            <a:extLst>
              <a:ext uri="{FF2B5EF4-FFF2-40B4-BE49-F238E27FC236}">
                <a16:creationId xmlns:a16="http://schemas.microsoft.com/office/drawing/2014/main" id="{B5A6913E-B438-544E-B440-CBEF2BE43957}"/>
              </a:ext>
            </a:extLst>
          </p:cNvPr>
          <p:cNvSpPr>
            <a:spLocks noGrp="1"/>
          </p:cNvSpPr>
          <p:nvPr>
            <p:ph type="body" sz="quarter" idx="44"/>
          </p:nvPr>
        </p:nvSpPr>
        <p:spPr>
          <a:xfrm>
            <a:off x="545283" y="4669974"/>
            <a:ext cx="180000" cy="180000"/>
          </a:xfrm>
        </p:spPr>
        <p:txBody>
          <a:bodyPr/>
          <a:lstStyle/>
          <a:p>
            <a:endParaRPr lang="da-DK" dirty="0"/>
          </a:p>
        </p:txBody>
      </p:sp>
    </p:spTree>
    <p:extLst>
      <p:ext uri="{BB962C8B-B14F-4D97-AF65-F5344CB8AC3E}">
        <p14:creationId xmlns:p14="http://schemas.microsoft.com/office/powerpoint/2010/main" val="174098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sikre</a:t>
            </a:r>
            <a:r>
              <a:rPr lang="en-US" dirty="0"/>
              <a:t>, at </a:t>
            </a:r>
            <a:r>
              <a:rPr lang="en-US" dirty="0" err="1"/>
              <a:t>alle</a:t>
            </a:r>
            <a:r>
              <a:rPr lang="en-US" dirty="0"/>
              <a:t> </a:t>
            </a:r>
            <a:r>
              <a:rPr lang="en-US" dirty="0" err="1"/>
              <a:t>ved</a:t>
            </a:r>
            <a:r>
              <a:rPr lang="en-US" dirty="0"/>
              <a:t>,</a:t>
            </a:r>
            <a:r>
              <a:rPr lang="en-US" dirty="0">
                <a:solidFill>
                  <a:srgbClr val="FF0000"/>
                </a:solidFill>
              </a:rPr>
              <a:t> </a:t>
            </a:r>
            <a:r>
              <a:rPr lang="en-US" dirty="0" err="1"/>
              <a:t>hvad</a:t>
            </a:r>
            <a:r>
              <a:rPr lang="en-US" dirty="0"/>
              <a:t> de </a:t>
            </a:r>
            <a:r>
              <a:rPr lang="en-US" dirty="0" err="1"/>
              <a:t>skal</a:t>
            </a:r>
            <a:r>
              <a:rPr lang="en-US" dirty="0"/>
              <a:t> </a:t>
            </a:r>
            <a:r>
              <a:rPr lang="en-US" dirty="0" err="1"/>
              <a:t>gøre</a:t>
            </a:r>
            <a:r>
              <a:rPr lang="en-US" dirty="0"/>
              <a:t> </a:t>
            </a:r>
            <a:r>
              <a:rPr lang="en-US" dirty="0" err="1"/>
              <a:t>ved</a:t>
            </a:r>
            <a:r>
              <a:rPr lang="en-US" dirty="0"/>
              <a:t> </a:t>
            </a:r>
            <a:r>
              <a:rPr lang="en-US" dirty="0" err="1"/>
              <a:t>sikkerhedsbrud</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2139469"/>
            <a:ext cx="5580063" cy="1207911"/>
          </a:xfrm>
        </p:spPr>
        <p:txBody>
          <a:bodyPr/>
          <a:lstStyle/>
          <a:p>
            <a:r>
              <a:rPr lang="da-DK" dirty="0"/>
              <a:t>Du skal sikre, at dine medarbejdere kender proceduren ved brud på informationssikkerheden.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sikkerdigital.dk kan du finde dialogværktøjer som du kan bruge til at drøfte håndtering af brud med dine medarbejdere.</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847839"/>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4144966"/>
            <a:ext cx="5580061" cy="1439862"/>
          </a:xfrm>
        </p:spPr>
        <p:txBody>
          <a:bodyPr/>
          <a:lstStyle/>
          <a:p>
            <a:r>
              <a:rPr lang="da-DK" dirty="0"/>
              <a:t>Du gør identifikation og håndtering af brud på informationssikkerheden til et emne på afdelingsmøde.</a:t>
            </a:r>
          </a:p>
          <a:p>
            <a:r>
              <a:rPr lang="da-DK" dirty="0"/>
              <a:t>Du drøfter årsag til brud med dine medarbejdere for at forebygge  gentagelser </a:t>
            </a:r>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930742"/>
            <a:ext cx="2773363" cy="2397336"/>
          </a:xfrm>
        </p:spPr>
        <p:txBody>
          <a:bodyPr/>
          <a:lstStyle/>
          <a:p>
            <a:r>
              <a:rPr lang="da-DK" dirty="0"/>
              <a:t>Ved brud på persondatasikkerheden </a:t>
            </a:r>
            <a:r>
              <a:rPr lang="da-DK" dirty="0">
                <a:solidFill>
                  <a:schemeClr val="tx2"/>
                </a:solidFill>
              </a:rPr>
              <a:t>anmelder den dataansvarlige uden unødig forsinkelse og om muligt senest 72 timer, efter at denne er blevet bekendt med det, bruddet på persondatasikkerheden til tilsynsmyndigheden (GDPR art 33)</a:t>
            </a:r>
          </a:p>
          <a:p>
            <a:r>
              <a:rPr lang="da-DK" dirty="0">
                <a:solidFill>
                  <a:schemeClr val="tx2"/>
                </a:solidFill>
              </a:rPr>
              <a:t>Informationssikkerhedshændelser skal rapporteres ad passende ledelseskanaler så hurtigt som muligt (ISO A.16.1.2)</a:t>
            </a: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85417" y="2109283"/>
            <a:ext cx="2487196" cy="451827"/>
          </a:xfrm>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14" name="Pladsholder til tekst 13">
            <a:extLst>
              <a:ext uri="{FF2B5EF4-FFF2-40B4-BE49-F238E27FC236}">
                <a16:creationId xmlns:a16="http://schemas.microsoft.com/office/drawing/2014/main" id="{7E4F54C5-DC7B-7749-BDDF-61CAF4A63D54}"/>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18" name="Pladsholder til tekst 17">
            <a:extLst>
              <a:ext uri="{FF2B5EF4-FFF2-40B4-BE49-F238E27FC236}">
                <a16:creationId xmlns:a16="http://schemas.microsoft.com/office/drawing/2014/main" id="{65398A21-AB07-8646-8B4C-40EC353A6C2A}"/>
              </a:ext>
            </a:extLst>
          </p:cNvPr>
          <p:cNvSpPr>
            <a:spLocks noGrp="1"/>
          </p:cNvSpPr>
          <p:nvPr>
            <p:ph type="body" sz="quarter" idx="39"/>
          </p:nvPr>
        </p:nvSpPr>
        <p:spPr>
          <a:xfrm>
            <a:off x="542925" y="4167016"/>
            <a:ext cx="180000" cy="180000"/>
          </a:xfrm>
        </p:spPr>
        <p:txBody>
          <a:bodyPr/>
          <a:lstStyle/>
          <a:p>
            <a:endParaRPr lang="da-DK" dirty="0"/>
          </a:p>
        </p:txBody>
      </p:sp>
      <p:sp>
        <p:nvSpPr>
          <p:cNvPr id="21" name="Pladsholder til tekst 20">
            <a:extLst>
              <a:ext uri="{FF2B5EF4-FFF2-40B4-BE49-F238E27FC236}">
                <a16:creationId xmlns:a16="http://schemas.microsoft.com/office/drawing/2014/main" id="{16CCAC65-8282-0446-B675-54362E7D5B8D}"/>
              </a:ext>
            </a:extLst>
          </p:cNvPr>
          <p:cNvSpPr>
            <a:spLocks noGrp="1"/>
          </p:cNvSpPr>
          <p:nvPr>
            <p:ph type="body" sz="quarter" idx="42"/>
          </p:nvPr>
        </p:nvSpPr>
        <p:spPr/>
        <p:txBody>
          <a:bodyPr/>
          <a:lstStyle/>
          <a:p>
            <a:endParaRPr lang="da-DK"/>
          </a:p>
        </p:txBody>
      </p:sp>
      <p:sp>
        <p:nvSpPr>
          <p:cNvPr id="22" name="Pladsholder til tekst 21">
            <a:extLst>
              <a:ext uri="{FF2B5EF4-FFF2-40B4-BE49-F238E27FC236}">
                <a16:creationId xmlns:a16="http://schemas.microsoft.com/office/drawing/2014/main" id="{05EE1081-9C43-204F-A33E-EAE99257E1B8}"/>
              </a:ext>
            </a:extLst>
          </p:cNvPr>
          <p:cNvSpPr>
            <a:spLocks noGrp="1"/>
          </p:cNvSpPr>
          <p:nvPr>
            <p:ph type="body" sz="quarter" idx="43"/>
          </p:nvPr>
        </p:nvSpPr>
        <p:spPr/>
        <p:txBody>
          <a:bodyPr/>
          <a:lstStyle/>
          <a:p>
            <a:endParaRPr lang="da-DK"/>
          </a:p>
        </p:txBody>
      </p:sp>
      <p:pic>
        <p:nvPicPr>
          <p:cNvPr id="9" name="Billede 8">
            <a:extLst>
              <a:ext uri="{FF2B5EF4-FFF2-40B4-BE49-F238E27FC236}">
                <a16:creationId xmlns:a16="http://schemas.microsoft.com/office/drawing/2014/main" id="{B80848C2-C3CD-ED49-A06A-01027389FB29}"/>
              </a:ext>
            </a:extLst>
          </p:cNvPr>
          <p:cNvPicPr>
            <a:picLocks noChangeAspect="1"/>
          </p:cNvPicPr>
          <p:nvPr/>
        </p:nvPicPr>
        <p:blipFill>
          <a:blip r:embed="rId3"/>
          <a:stretch>
            <a:fillRect/>
          </a:stretch>
        </p:blipFill>
        <p:spPr>
          <a:xfrm>
            <a:off x="542922" y="4663595"/>
            <a:ext cx="177800" cy="177800"/>
          </a:xfrm>
          <a:prstGeom prst="rect">
            <a:avLst/>
          </a:prstGeom>
        </p:spPr>
      </p:pic>
    </p:spTree>
    <p:extLst>
      <p:ext uri="{BB962C8B-B14F-4D97-AF65-F5344CB8AC3E}">
        <p14:creationId xmlns:p14="http://schemas.microsoft.com/office/powerpoint/2010/main" val="8206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10886" y="0"/>
            <a:ext cx="10879138" cy="6086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7449283" cy="504825"/>
          </a:xfrm>
        </p:spPr>
        <p:txBody>
          <a:bodyPr/>
          <a:lstStyle/>
          <a:p>
            <a:r>
              <a:rPr lang="da-DK" sz="2400" dirty="0">
                <a:solidFill>
                  <a:schemeClr val="bg1"/>
                </a:solidFill>
              </a:rPr>
              <a:t>Introduktion til tillæg om mellemlederens rolle</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7449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Indhold</a:t>
            </a:r>
          </a:p>
          <a:p>
            <a:pPr>
              <a:spcAft>
                <a:spcPts val="0"/>
              </a:spcAft>
            </a:pPr>
            <a:r>
              <a:rPr lang="da-DK" sz="1400" dirty="0">
                <a:solidFill>
                  <a:schemeClr val="bg1"/>
                </a:solidFill>
              </a:rPr>
              <a:t>Som et tillæg til den eksisterende vejledning ”Informationssikkerhed, en rejsefortælling om funktioner, roller og ledelse” er der udviklet en beskrivelse af rollen som henholdsvis ”data- og systemejere”  og ”mellemledere”.</a:t>
            </a:r>
          </a:p>
          <a:p>
            <a:pPr>
              <a:spcAft>
                <a:spcPts val="0"/>
              </a:spcAft>
            </a:pPr>
            <a:endParaRPr lang="da-DK" sz="1400" dirty="0">
              <a:solidFill>
                <a:schemeClr val="bg1"/>
              </a:solidFill>
            </a:endParaRPr>
          </a:p>
          <a:p>
            <a:pPr>
              <a:spcAft>
                <a:spcPts val="0"/>
              </a:spcAft>
            </a:pPr>
            <a:r>
              <a:rPr lang="da-DK" sz="1400" dirty="0">
                <a:solidFill>
                  <a:schemeClr val="bg1"/>
                </a:solidFill>
              </a:rPr>
              <a:t>Dette tillæg giver et overblik over mellemlederenes roller og ansvar i forhold til informationssikkerhed med udgangspunkt i databeskyttelsesforordningens (GDPR) krav til den dataansvarlige, og kontrollerne beskrevet i informationssikkerhedsstandarden ISO 27001 Annex A.  </a:t>
            </a:r>
          </a:p>
          <a:p>
            <a:pPr>
              <a:spcAft>
                <a:spcPts val="0"/>
              </a:spcAft>
            </a:pPr>
            <a:endParaRPr lang="da-DK" sz="1400" dirty="0">
              <a:solidFill>
                <a:schemeClr val="bg1"/>
              </a:solidFill>
            </a:endParaRPr>
          </a:p>
          <a:p>
            <a:pPr>
              <a:spcAft>
                <a:spcPts val="0"/>
              </a:spcAft>
            </a:pPr>
            <a:r>
              <a:rPr lang="da-DK" sz="1400" dirty="0">
                <a:solidFill>
                  <a:schemeClr val="bg1"/>
                </a:solidFill>
              </a:rPr>
              <a:t>Materialet er derfor målrettet offentlige mellemledere, som har brug for at danne sig et overblik over opgaverne i forhold til persondatasikkerhed (GDPR) og informationssikkerhed (ISO 27001).</a:t>
            </a: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3"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Materialet bør tilpasses til din organisation </a:t>
            </a:r>
          </a:p>
          <a:p>
            <a:pPr>
              <a:spcAft>
                <a:spcPts val="0"/>
              </a:spcAft>
            </a:pPr>
            <a:r>
              <a:rPr lang="da-DK" sz="1400" dirty="0">
                <a:solidFill>
                  <a:schemeClr val="bg1"/>
                </a:solidFill>
              </a:rPr>
              <a:t>Materialet indeholder generelle beskrivelser hvor det kan være nødvendigt at tilpasse præsentationen ved at fjerne eller tilføje dele, således at præsentationen passer til den specifikke organisation samt eventuelle særlige regler på organisationens fagområde. </a:t>
            </a:r>
          </a:p>
          <a:p>
            <a:pPr>
              <a:spcAft>
                <a:spcPts val="800"/>
              </a:spcAft>
            </a:pPr>
            <a:endParaRPr lang="da-DK" sz="1400" dirty="0">
              <a:solidFill>
                <a:schemeClr val="bg1"/>
              </a:solidFill>
            </a:endParaRPr>
          </a:p>
          <a:p>
            <a:pPr>
              <a:spcAft>
                <a:spcPts val="0"/>
              </a:spcAft>
            </a:pPr>
            <a:r>
              <a:rPr lang="da-DK" sz="1400" dirty="0">
                <a:solidFill>
                  <a:schemeClr val="bg1"/>
                </a:solidFill>
              </a:rPr>
              <a:t>Eksempler på hvad der kan ændres: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Henvisninger til egne interne retningslinjer for informationssikkerhed og til regler, som gælder specifikt på organisationens område.</a:t>
            </a:r>
          </a:p>
          <a:p>
            <a:pPr marL="171450" lvl="0" indent="-171450">
              <a:spcAft>
                <a:spcPts val="0"/>
              </a:spcAft>
              <a:buFont typeface="Arial" panose="020B0604020202020204" pitchFamily="34" charset="0"/>
              <a:buChar char="•"/>
            </a:pPr>
            <a:r>
              <a:rPr lang="da-DK" sz="1400" dirty="0">
                <a:solidFill>
                  <a:schemeClr val="bg1"/>
                </a:solidFill>
              </a:rPr>
              <a:t>Farver og baggrund så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i forhold til organisationen</a:t>
            </a:r>
          </a:p>
          <a:p>
            <a:pPr marL="171450" lvl="0" indent="-171450">
              <a:spcAft>
                <a:spcPts val="0"/>
              </a:spcAft>
              <a:buFont typeface="Arial" panose="020B0604020202020204" pitchFamily="34" charset="0"/>
              <a:buChar char="•"/>
            </a:pPr>
            <a:r>
              <a:rPr lang="da-DK" sz="1400" dirty="0">
                <a:solidFill>
                  <a:schemeClr val="bg1"/>
                </a:solidFill>
              </a:rPr>
              <a:t>Tilføjelse/fjernelse af opgaver ift. organisationens rollebeskrivelser</a:t>
            </a:r>
            <a:endParaRPr lang="en-GB" sz="1400" dirty="0">
              <a:solidFill>
                <a:schemeClr val="bg1"/>
              </a:solidFill>
            </a:endParaRPr>
          </a:p>
          <a:p>
            <a:pPr>
              <a:spcAft>
                <a:spcPts val="800"/>
              </a:spcAft>
            </a:pPr>
            <a:endParaRPr lang="da-DK" sz="1400" b="1" dirty="0">
              <a:solidFill>
                <a:schemeClr val="bg1"/>
              </a:solidFill>
            </a:endParaRPr>
          </a:p>
        </p:txBody>
      </p:sp>
    </p:spTree>
    <p:extLst>
      <p:ext uri="{BB962C8B-B14F-4D97-AF65-F5344CB8AC3E}">
        <p14:creationId xmlns:p14="http://schemas.microsoft.com/office/powerpoint/2010/main" val="49393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ladsholder til tekst 5">
            <a:extLst>
              <a:ext uri="{FF2B5EF4-FFF2-40B4-BE49-F238E27FC236}">
                <a16:creationId xmlns:a16="http://schemas.microsoft.com/office/drawing/2014/main" id="{E5F5F72A-767D-DC41-92D2-4D0E6B40B340}"/>
              </a:ext>
            </a:extLst>
          </p:cNvPr>
          <p:cNvSpPr>
            <a:spLocks noGrp="1"/>
          </p:cNvSpPr>
          <p:nvPr>
            <p:ph type="body" sz="quarter" idx="17"/>
          </p:nvPr>
        </p:nvSpPr>
        <p:spPr>
          <a:xfrm>
            <a:off x="542923" y="3531624"/>
            <a:ext cx="4127048" cy="2429559"/>
          </a:xfrm>
        </p:spPr>
        <p:txBody>
          <a:bodyPr/>
          <a:lstStyle/>
          <a:p>
            <a:r>
              <a:rPr lang="da-DK" dirty="0"/>
              <a:t>Du skal sikre at der indgås databehandleraftale med en hovedleverandør, som behandler persondata på jeres vegne.</a:t>
            </a:r>
          </a:p>
          <a:p>
            <a:r>
              <a:rPr lang="da-DK" dirty="0"/>
              <a:t>Du skal sikre, at der, i samarbejde med jeres informationssikkerhedskoordinator, laves en risikovurdering i forhold til samarbejdet med leverandøren.</a:t>
            </a:r>
          </a:p>
          <a:p>
            <a:r>
              <a:rPr lang="da-DK" dirty="0"/>
              <a:t>Du skal sikre, at der føres tilsyn med indgåede databehandleraftaler.</a:t>
            </a:r>
          </a:p>
          <a:p>
            <a:endParaRPr lang="da-DK" dirty="0"/>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a:xfrm>
            <a:off x="542925" y="503238"/>
            <a:ext cx="4238033" cy="792162"/>
          </a:xfrm>
        </p:spPr>
        <p:txBody>
          <a:bodyPr/>
          <a:lstStyle/>
          <a:p>
            <a:r>
              <a:rPr lang="en-US" dirty="0" err="1"/>
              <a:t>Når</a:t>
            </a:r>
            <a:r>
              <a:rPr lang="en-US" dirty="0"/>
              <a:t> du </a:t>
            </a:r>
            <a:r>
              <a:rPr lang="en-US" dirty="0" err="1"/>
              <a:t>bruger</a:t>
            </a:r>
            <a:r>
              <a:rPr lang="en-US" dirty="0"/>
              <a:t> </a:t>
            </a:r>
            <a:r>
              <a:rPr lang="en-US" dirty="0" err="1"/>
              <a:t>leverandører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3" y="1496789"/>
            <a:ext cx="3960814" cy="1563117"/>
          </a:xfrm>
        </p:spPr>
        <p:txBody>
          <a:bodyPr/>
          <a:lstStyle/>
          <a:p>
            <a:r>
              <a:rPr lang="da-DK" dirty="0"/>
              <a:t>Du skal, i det omfang I anvender eksterne leverandører i opgaveløsningen, være opmærksom på kravene til informationssikkerhed i forhold til leverandørydelser (</a:t>
            </a:r>
            <a:r>
              <a:rPr lang="da-DK" dirty="0" err="1"/>
              <a:t>f.eks</a:t>
            </a:r>
            <a:r>
              <a:rPr lang="da-DK" dirty="0"/>
              <a:t> it-leverandører, transportører, konsulenter, </a:t>
            </a:r>
            <a:r>
              <a:rPr lang="da-DK" dirty="0" err="1"/>
              <a:t>etc</a:t>
            </a:r>
            <a:r>
              <a:rPr lang="da-DK" dirty="0"/>
              <a:t>).</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5"/>
          </p:nvPr>
        </p:nvSpPr>
        <p:spPr>
          <a:xfrm>
            <a:off x="5350898" y="758757"/>
            <a:ext cx="2464366" cy="582760"/>
          </a:xfrm>
        </p:spPr>
        <p:txBody>
          <a:bodyPr/>
          <a:lstStyle/>
          <a:p>
            <a:r>
              <a:rPr lang="da-DK" u="none" dirty="0"/>
              <a:t>På sikkerdigital.dk kan du finde vejledninger om leverandørstyring.</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9"/>
          </p:nvPr>
        </p:nvSpPr>
        <p:spPr>
          <a:xfrm>
            <a:off x="5330825" y="1295400"/>
            <a:ext cx="5005387" cy="4213225"/>
          </a:xfrm>
        </p:spPr>
        <p:txBody>
          <a:bodyPr/>
          <a:lstStyle/>
          <a:p>
            <a:pPr marL="0" lvl="2" indent="0">
              <a:buNone/>
            </a:pPr>
            <a:r>
              <a:rPr lang="da-DK" i="1" dirty="0">
                <a:solidFill>
                  <a:schemeClr val="tx2"/>
                </a:solidFill>
              </a:rPr>
              <a:t>En databehandlers behandling skal være reguleret af en kontrakt eller et andet retligt dokument i henhold til EU- retten eller medlemsstaternes nationale ret, der er bindende for databehandleren med hensyn til den dataansvarlige, og der fastsætter genstanden for og varigheden af behandlingen, behandlingens karakter og formål, typen af personoplysninger og kategorierne af registrerede samt den dataansvarliges forpligtelser og rettigheder. (GDPR Art 28)</a:t>
            </a:r>
          </a:p>
          <a:p>
            <a:pPr marL="0" lvl="2" indent="0">
              <a:buNone/>
            </a:pPr>
            <a:endParaRPr lang="da-DK" i="1" dirty="0">
              <a:solidFill>
                <a:schemeClr val="tx2"/>
              </a:solidFill>
            </a:endParaRPr>
          </a:p>
          <a:p>
            <a:pPr marL="0" lvl="2" indent="0">
              <a:buNone/>
            </a:pPr>
            <a:r>
              <a:rPr lang="da-DK" i="1" dirty="0">
                <a:solidFill>
                  <a:schemeClr val="tx2"/>
                </a:solidFill>
              </a:rPr>
              <a:t>Informationssikkerhedskravene til at minimere risiciene forbundet med leverandørens adgang til organisationens aktiver skal aftales med leverandøren og skal dokumenteres (ISO A.15.1.1)</a:t>
            </a:r>
          </a:p>
          <a:p>
            <a:pPr marL="0" lvl="2" indent="0">
              <a:buNone/>
            </a:pPr>
            <a:endParaRPr lang="da-DK" i="1" dirty="0">
              <a:solidFill>
                <a:schemeClr val="tx2"/>
              </a:solidFill>
            </a:endParaRPr>
          </a:p>
          <a:p>
            <a:pPr marL="0" lvl="2" indent="0">
              <a:buNone/>
            </a:pPr>
            <a:r>
              <a:rPr lang="da-DK" i="1" dirty="0">
                <a:solidFill>
                  <a:schemeClr val="tx2"/>
                </a:solidFill>
              </a:rPr>
              <a:t>Alle relevante informationssikkerhedskrav skal fastlægges og aftales med hver enkelt leverandør, som kan få adgang til, behandle, lagre, kommunikere eller levere IT-infrastrukturkomponenter til organisationens information (ISO A.15.1.2)</a:t>
            </a:r>
          </a:p>
          <a:p>
            <a:pPr marL="0" lvl="2" indent="0">
              <a:buNone/>
            </a:pPr>
            <a:endParaRPr lang="da-DK" i="1" dirty="0">
              <a:solidFill>
                <a:schemeClr val="tx2"/>
              </a:solidFill>
            </a:endParaRPr>
          </a:p>
          <a:p>
            <a:pPr marL="0" lvl="2" indent="0">
              <a:buNone/>
            </a:pPr>
            <a:r>
              <a:rPr lang="da-DK" i="1" dirty="0">
                <a:solidFill>
                  <a:schemeClr val="tx2"/>
                </a:solidFill>
              </a:rPr>
              <a:t>Aftaler med leverandører skal indeholde krav til håndtering af informationssikkerhedsrisici forbundet med forsyningskæden for IKT-tjenester og –produkter (ISO A.15.1.3)</a:t>
            </a:r>
          </a:p>
        </p:txBody>
      </p:sp>
      <p:sp>
        <p:nvSpPr>
          <p:cNvPr id="14" name="Pladsholder til tekst 13">
            <a:extLst>
              <a:ext uri="{FF2B5EF4-FFF2-40B4-BE49-F238E27FC236}">
                <a16:creationId xmlns:a16="http://schemas.microsoft.com/office/drawing/2014/main" id="{5A71EFC7-AE57-3A48-A9AB-E00BEBF1B595}"/>
              </a:ext>
            </a:extLst>
          </p:cNvPr>
          <p:cNvSpPr>
            <a:spLocks noGrp="1"/>
          </p:cNvSpPr>
          <p:nvPr>
            <p:ph type="body" sz="quarter" idx="20"/>
          </p:nvPr>
        </p:nvSpPr>
        <p:spPr>
          <a:xfrm>
            <a:off x="5337793" y="500676"/>
            <a:ext cx="2773363" cy="241620"/>
          </a:xfrm>
        </p:spPr>
        <p:txBody>
          <a:bodyPr/>
          <a:lstStyle/>
          <a:p>
            <a:r>
              <a:rPr lang="da-DK" dirty="0"/>
              <a:t>Vejledninger og materialer</a:t>
            </a:r>
          </a:p>
        </p:txBody>
      </p:sp>
      <p:sp>
        <p:nvSpPr>
          <p:cNvPr id="15" name="Pladsholder til tekst 14">
            <a:extLst>
              <a:ext uri="{FF2B5EF4-FFF2-40B4-BE49-F238E27FC236}">
                <a16:creationId xmlns:a16="http://schemas.microsoft.com/office/drawing/2014/main" id="{6882C8BE-F642-C94A-B594-0620A1F65816}"/>
              </a:ext>
            </a:extLst>
          </p:cNvPr>
          <p:cNvSpPr>
            <a:spLocks noGrp="1"/>
          </p:cNvSpPr>
          <p:nvPr>
            <p:ph type="body" sz="quarter" idx="21"/>
          </p:nvPr>
        </p:nvSpPr>
        <p:spPr>
          <a:xfrm>
            <a:off x="8372098" y="742574"/>
            <a:ext cx="2191304" cy="552826"/>
          </a:xfrm>
        </p:spPr>
        <p:txBody>
          <a:bodyPr/>
          <a:lstStyle/>
          <a:p>
            <a:endParaRPr lang="da-DK" dirty="0"/>
          </a:p>
        </p:txBody>
      </p:sp>
      <p:sp>
        <p:nvSpPr>
          <p:cNvPr id="19" name="Pladsholder til tekst 18">
            <a:extLst>
              <a:ext uri="{FF2B5EF4-FFF2-40B4-BE49-F238E27FC236}">
                <a16:creationId xmlns:a16="http://schemas.microsoft.com/office/drawing/2014/main" id="{DBB50561-450E-A449-B3EE-CEBDE3907A8F}"/>
              </a:ext>
            </a:extLst>
          </p:cNvPr>
          <p:cNvSpPr>
            <a:spLocks noGrp="1"/>
          </p:cNvSpPr>
          <p:nvPr>
            <p:ph type="body" sz="quarter" idx="22"/>
          </p:nvPr>
        </p:nvSpPr>
        <p:spPr>
          <a:xfrm>
            <a:off x="8085931" y="484492"/>
            <a:ext cx="2773363" cy="241620"/>
          </a:xfrm>
        </p:spPr>
        <p:txBody>
          <a:bodyPr/>
          <a:lstStyle/>
          <a:p>
            <a:r>
              <a:rPr lang="da-DK" dirty="0"/>
              <a:t>Lokale vejledninger</a:t>
            </a:r>
          </a:p>
        </p:txBody>
      </p:sp>
      <p:sp>
        <p:nvSpPr>
          <p:cNvPr id="21" name="Pladsholder til tekst 20">
            <a:extLst>
              <a:ext uri="{FF2B5EF4-FFF2-40B4-BE49-F238E27FC236}">
                <a16:creationId xmlns:a16="http://schemas.microsoft.com/office/drawing/2014/main" id="{ECB5A08E-E67F-2943-8114-14EA37EAB99C}"/>
              </a:ext>
            </a:extLst>
          </p:cNvPr>
          <p:cNvSpPr>
            <a:spLocks noGrp="1"/>
          </p:cNvSpPr>
          <p:nvPr>
            <p:ph type="body" sz="quarter" idx="23"/>
          </p:nvPr>
        </p:nvSpPr>
        <p:spPr/>
        <p:txBody>
          <a:bodyPr/>
          <a:lstStyle/>
          <a:p>
            <a:r>
              <a:rPr lang="da-DK" dirty="0"/>
              <a:t>Kilde: GDPR &amp; ISO 27001</a:t>
            </a:r>
          </a:p>
        </p:txBody>
      </p:sp>
      <p:sp>
        <p:nvSpPr>
          <p:cNvPr id="23" name="Pladsholder til tekst 22">
            <a:extLst>
              <a:ext uri="{FF2B5EF4-FFF2-40B4-BE49-F238E27FC236}">
                <a16:creationId xmlns:a16="http://schemas.microsoft.com/office/drawing/2014/main" id="{D0959D2A-32B3-A744-A09F-41C2A253B25F}"/>
              </a:ext>
            </a:extLst>
          </p:cNvPr>
          <p:cNvSpPr>
            <a:spLocks noGrp="1"/>
          </p:cNvSpPr>
          <p:nvPr>
            <p:ph type="body" sz="quarter" idx="39"/>
          </p:nvPr>
        </p:nvSpPr>
        <p:spPr>
          <a:xfrm>
            <a:off x="537593" y="3542887"/>
            <a:ext cx="180000" cy="180000"/>
          </a:xfrm>
        </p:spPr>
        <p:txBody>
          <a:bodyPr/>
          <a:lstStyle/>
          <a:p>
            <a:endParaRPr lang="da-DK" dirty="0"/>
          </a:p>
        </p:txBody>
      </p:sp>
      <p:sp>
        <p:nvSpPr>
          <p:cNvPr id="26" name="Pladsholder til tekst 25">
            <a:extLst>
              <a:ext uri="{FF2B5EF4-FFF2-40B4-BE49-F238E27FC236}">
                <a16:creationId xmlns:a16="http://schemas.microsoft.com/office/drawing/2014/main" id="{ECD5623D-D30D-EA45-9A73-D5990E507B70}"/>
              </a:ext>
            </a:extLst>
          </p:cNvPr>
          <p:cNvSpPr>
            <a:spLocks noGrp="1"/>
          </p:cNvSpPr>
          <p:nvPr>
            <p:ph type="body" sz="quarter" idx="42"/>
          </p:nvPr>
        </p:nvSpPr>
        <p:spPr>
          <a:xfrm>
            <a:off x="8086155" y="759219"/>
            <a:ext cx="180000" cy="180000"/>
          </a:xfrm>
        </p:spPr>
        <p:txBody>
          <a:bodyPr/>
          <a:lstStyle/>
          <a:p>
            <a:endParaRPr lang="da-DK"/>
          </a:p>
        </p:txBody>
      </p:sp>
      <p:sp>
        <p:nvSpPr>
          <p:cNvPr id="28" name="Pladsholder til tekst 27">
            <a:extLst>
              <a:ext uri="{FF2B5EF4-FFF2-40B4-BE49-F238E27FC236}">
                <a16:creationId xmlns:a16="http://schemas.microsoft.com/office/drawing/2014/main" id="{EDAC4EE7-8B4B-9447-B956-93F6AC195C51}"/>
              </a:ext>
            </a:extLst>
          </p:cNvPr>
          <p:cNvSpPr>
            <a:spLocks noGrp="1"/>
          </p:cNvSpPr>
          <p:nvPr>
            <p:ph type="body" sz="quarter" idx="44"/>
          </p:nvPr>
        </p:nvSpPr>
        <p:spPr>
          <a:xfrm>
            <a:off x="537593" y="4262216"/>
            <a:ext cx="180000" cy="180000"/>
          </a:xfrm>
        </p:spPr>
        <p:txBody>
          <a:bodyPr/>
          <a:lstStyle/>
          <a:p>
            <a:endParaRPr lang="da-DK" dirty="0"/>
          </a:p>
        </p:txBody>
      </p:sp>
      <p:sp>
        <p:nvSpPr>
          <p:cNvPr id="31" name="Pladsholder til tekst 30">
            <a:extLst>
              <a:ext uri="{FF2B5EF4-FFF2-40B4-BE49-F238E27FC236}">
                <a16:creationId xmlns:a16="http://schemas.microsoft.com/office/drawing/2014/main" id="{6C89D4EE-186E-C748-8009-3490453EB15B}"/>
              </a:ext>
            </a:extLst>
          </p:cNvPr>
          <p:cNvSpPr>
            <a:spLocks noGrp="1"/>
          </p:cNvSpPr>
          <p:nvPr>
            <p:ph type="body" sz="quarter" idx="16"/>
          </p:nvPr>
        </p:nvSpPr>
        <p:spPr>
          <a:xfrm>
            <a:off x="542923" y="3207755"/>
            <a:ext cx="3960815" cy="285750"/>
          </a:xfrm>
        </p:spPr>
        <p:txBody>
          <a:bodyPr/>
          <a:lstStyle/>
          <a:p>
            <a:r>
              <a:rPr lang="da-DK" dirty="0"/>
              <a:t>Eksempler</a:t>
            </a:r>
          </a:p>
        </p:txBody>
      </p:sp>
      <p:pic>
        <p:nvPicPr>
          <p:cNvPr id="4" name="Billede 3">
            <a:extLst>
              <a:ext uri="{FF2B5EF4-FFF2-40B4-BE49-F238E27FC236}">
                <a16:creationId xmlns:a16="http://schemas.microsoft.com/office/drawing/2014/main" id="{D2070464-0514-654F-831D-C4ECE4CAA05E}"/>
              </a:ext>
            </a:extLst>
          </p:cNvPr>
          <p:cNvPicPr>
            <a:picLocks noChangeAspect="1"/>
          </p:cNvPicPr>
          <p:nvPr/>
        </p:nvPicPr>
        <p:blipFill>
          <a:blip r:embed="rId3"/>
          <a:stretch>
            <a:fillRect/>
          </a:stretch>
        </p:blipFill>
        <p:spPr>
          <a:xfrm>
            <a:off x="537593" y="5193979"/>
            <a:ext cx="177800" cy="177800"/>
          </a:xfrm>
          <a:prstGeom prst="rect">
            <a:avLst/>
          </a:prstGeom>
        </p:spPr>
      </p:pic>
    </p:spTree>
    <p:extLst>
      <p:ext uri="{BB962C8B-B14F-4D97-AF65-F5344CB8AC3E}">
        <p14:creationId xmlns:p14="http://schemas.microsoft.com/office/powerpoint/2010/main" val="286638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kende</a:t>
            </a:r>
            <a:r>
              <a:rPr lang="en-US" dirty="0"/>
              <a:t> </a:t>
            </a:r>
            <a:r>
              <a:rPr lang="en-US" dirty="0" err="1"/>
              <a:t>krav</a:t>
            </a:r>
            <a:r>
              <a:rPr lang="en-US" dirty="0"/>
              <a:t> </a:t>
            </a:r>
            <a:r>
              <a:rPr lang="en-US" dirty="0" err="1"/>
              <a:t>til</a:t>
            </a:r>
            <a:r>
              <a:rPr lang="en-US" dirty="0"/>
              <a:t> IT-</a:t>
            </a:r>
            <a:r>
              <a:rPr lang="en-US" dirty="0" err="1"/>
              <a:t>arbejdspladser</a:t>
            </a:r>
            <a:r>
              <a:rPr lang="en-US" dirty="0"/>
              <a:t> </a:t>
            </a:r>
            <a:r>
              <a:rPr lang="en-US" dirty="0" err="1"/>
              <a:t>og</a:t>
            </a:r>
            <a:r>
              <a:rPr lang="en-US" dirty="0"/>
              <a:t> </a:t>
            </a:r>
            <a:r>
              <a:rPr lang="en-US" dirty="0" err="1"/>
              <a:t>medier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2016145"/>
            <a:ext cx="3960814" cy="1568461"/>
          </a:xfrm>
        </p:spPr>
        <p:txBody>
          <a:bodyPr/>
          <a:lstStyle/>
          <a:p>
            <a:r>
              <a:rPr lang="da-DK" dirty="0"/>
              <a:t>Du skal kende til interne sikkerhedskrav til it-arbejdspladser, mobilt udstyr og fjernarbejdspladser, håndtering af datamedier, og skal kommunikere dette til dine medarbejdere.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5354903" y="761318"/>
            <a:ext cx="4843803" cy="857933"/>
          </a:xfrm>
        </p:spPr>
        <p:txBody>
          <a:bodyPr/>
          <a:lstStyle/>
          <a:p>
            <a:r>
              <a:rPr lang="da-DK" u="none" dirty="0"/>
              <a:t>På sikkerdigital.dk kan du finde dialogværktøjer som du kan bruge til at drøfte informationssikkerhed med dine medarbejdere.</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6"/>
          </p:nvPr>
        </p:nvSpPr>
        <p:spPr>
          <a:xfrm>
            <a:off x="827931" y="4120436"/>
            <a:ext cx="3761002" cy="1546942"/>
          </a:xfrm>
        </p:spPr>
        <p:txBody>
          <a:bodyPr/>
          <a:lstStyle/>
          <a:p>
            <a:r>
              <a:rPr lang="da-DK" b="0" dirty="0"/>
              <a:t>Du orienterer dig i regler på organisationens intranet, og efterspørger aktivt de regelsæt du mangler. </a:t>
            </a:r>
          </a:p>
          <a:p>
            <a:r>
              <a:rPr lang="da-DK" b="0" dirty="0"/>
              <a:t>Du henviser til de interne regelsæt i dine instrukser til medarbejderne.</a:t>
            </a:r>
          </a:p>
          <a:p>
            <a:r>
              <a:rPr lang="da-DK" b="0" dirty="0"/>
              <a:t>Du informerer om regler på møder i afdelingen.</a:t>
            </a:r>
          </a:p>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9"/>
          </p:nvPr>
        </p:nvSpPr>
        <p:spPr>
          <a:xfrm>
            <a:off x="5350898" y="2879949"/>
            <a:ext cx="4985315" cy="2448129"/>
          </a:xfrm>
        </p:spPr>
        <p:txBody>
          <a:bodyPr/>
          <a:lstStyle/>
          <a:p>
            <a:r>
              <a:rPr lang="da-DK" dirty="0">
                <a:solidFill>
                  <a:schemeClr val="tx2"/>
                </a:solidFill>
              </a:rPr>
              <a:t>Der skal vedtages en politik og understøttende sikkerhedsforanstaltninger til styring af de risici, der opstår ved anvendelse af mobilt udstyr (ISO A.6.2.1)</a:t>
            </a:r>
          </a:p>
          <a:p>
            <a:r>
              <a:rPr lang="da-DK" dirty="0">
                <a:solidFill>
                  <a:schemeClr val="tx2"/>
                </a:solidFill>
              </a:rPr>
              <a:t>Der skal implementeres en politik og understøttende sikkerhedsforanstaltninger for at beskytte information, der er adgang til, og som behandles eller lagres på fjernarbejdspladser (ISO A.6.2.2)</a:t>
            </a:r>
          </a:p>
          <a:p>
            <a:r>
              <a:rPr lang="da-DK" dirty="0">
                <a:solidFill>
                  <a:schemeClr val="tx2"/>
                </a:solidFill>
              </a:rPr>
              <a:t>Der skal implementeres procedurer til styring af bærbare medier i overensstemmelse med det klassifikationssystem, som organisationen har vedtaget. (ISO A.8.3.1)</a:t>
            </a:r>
          </a:p>
          <a:p>
            <a:r>
              <a:rPr lang="da-DK" dirty="0">
                <a:solidFill>
                  <a:schemeClr val="tx2"/>
                </a:solidFill>
              </a:rPr>
              <a:t>Medier skal bortskaffes på forsvarlig vis, når der ikke længere er brug for dem, i overensstemmelse med formelle procedurer (ISO A.8.3.2)</a:t>
            </a:r>
          </a:p>
        </p:txBody>
      </p:sp>
      <p:sp>
        <p:nvSpPr>
          <p:cNvPr id="14" name="Pladsholder til tekst 13">
            <a:extLst>
              <a:ext uri="{FF2B5EF4-FFF2-40B4-BE49-F238E27FC236}">
                <a16:creationId xmlns:a16="http://schemas.microsoft.com/office/drawing/2014/main" id="{331A069F-4429-B945-B7EB-5879513C4DFD}"/>
              </a:ext>
            </a:extLst>
          </p:cNvPr>
          <p:cNvSpPr>
            <a:spLocks noGrp="1"/>
          </p:cNvSpPr>
          <p:nvPr>
            <p:ph type="body" sz="quarter" idx="20"/>
          </p:nvPr>
        </p:nvSpPr>
        <p:spPr>
          <a:xfrm>
            <a:off x="5354903" y="503238"/>
            <a:ext cx="2773363" cy="241620"/>
          </a:xfrm>
        </p:spPr>
        <p:txBody>
          <a:bodyPr/>
          <a:lstStyle/>
          <a:p>
            <a:r>
              <a:rPr lang="da-DK" dirty="0"/>
              <a:t>Vejledninger og materialer</a:t>
            </a:r>
          </a:p>
        </p:txBody>
      </p:sp>
      <p:sp>
        <p:nvSpPr>
          <p:cNvPr id="15" name="Pladsholder til tekst 14">
            <a:extLst>
              <a:ext uri="{FF2B5EF4-FFF2-40B4-BE49-F238E27FC236}">
                <a16:creationId xmlns:a16="http://schemas.microsoft.com/office/drawing/2014/main" id="{2049313B-9FEE-CD41-86C0-C39932F3065E}"/>
              </a:ext>
            </a:extLst>
          </p:cNvPr>
          <p:cNvSpPr>
            <a:spLocks noGrp="1"/>
          </p:cNvSpPr>
          <p:nvPr>
            <p:ph type="body" sz="quarter" idx="21"/>
          </p:nvPr>
        </p:nvSpPr>
        <p:spPr>
          <a:xfrm>
            <a:off x="5624136" y="2109284"/>
            <a:ext cx="3350796" cy="616312"/>
          </a:xfrm>
        </p:spPr>
        <p:txBody>
          <a:bodyPr/>
          <a:lstStyle/>
          <a:p>
            <a:endParaRPr lang="da-DK"/>
          </a:p>
        </p:txBody>
      </p:sp>
      <p:sp>
        <p:nvSpPr>
          <p:cNvPr id="19" name="Pladsholder til tekst 18">
            <a:extLst>
              <a:ext uri="{FF2B5EF4-FFF2-40B4-BE49-F238E27FC236}">
                <a16:creationId xmlns:a16="http://schemas.microsoft.com/office/drawing/2014/main" id="{D4077013-2EA5-164A-AC09-ED41853D70C8}"/>
              </a:ext>
            </a:extLst>
          </p:cNvPr>
          <p:cNvSpPr>
            <a:spLocks noGrp="1"/>
          </p:cNvSpPr>
          <p:nvPr>
            <p:ph type="body" sz="quarter" idx="22"/>
          </p:nvPr>
        </p:nvSpPr>
        <p:spPr>
          <a:xfrm>
            <a:off x="5337969" y="1851202"/>
            <a:ext cx="2773363" cy="241620"/>
          </a:xfrm>
        </p:spPr>
        <p:txBody>
          <a:bodyPr/>
          <a:lstStyle/>
          <a:p>
            <a:r>
              <a:rPr lang="da-DK" dirty="0"/>
              <a:t>Lokale vejledninger</a:t>
            </a:r>
          </a:p>
        </p:txBody>
      </p:sp>
      <p:sp>
        <p:nvSpPr>
          <p:cNvPr id="22" name="Pladsholder til tekst 21">
            <a:extLst>
              <a:ext uri="{FF2B5EF4-FFF2-40B4-BE49-F238E27FC236}">
                <a16:creationId xmlns:a16="http://schemas.microsoft.com/office/drawing/2014/main" id="{E75905F9-D446-8940-83A2-A4530F39A090}"/>
              </a:ext>
            </a:extLst>
          </p:cNvPr>
          <p:cNvSpPr>
            <a:spLocks noGrp="1"/>
          </p:cNvSpPr>
          <p:nvPr>
            <p:ph type="body" sz="quarter" idx="23"/>
          </p:nvPr>
        </p:nvSpPr>
        <p:spPr/>
        <p:txBody>
          <a:bodyPr/>
          <a:lstStyle/>
          <a:p>
            <a:r>
              <a:rPr lang="da-DK" dirty="0"/>
              <a:t>Kilde: ISO 27001</a:t>
            </a:r>
          </a:p>
        </p:txBody>
      </p:sp>
      <p:sp>
        <p:nvSpPr>
          <p:cNvPr id="24" name="Pladsholder til tekst 23">
            <a:extLst>
              <a:ext uri="{FF2B5EF4-FFF2-40B4-BE49-F238E27FC236}">
                <a16:creationId xmlns:a16="http://schemas.microsoft.com/office/drawing/2014/main" id="{818C25BB-4E45-C84E-B629-0C8571070F16}"/>
              </a:ext>
            </a:extLst>
          </p:cNvPr>
          <p:cNvSpPr>
            <a:spLocks noGrp="1"/>
          </p:cNvSpPr>
          <p:nvPr>
            <p:ph type="body" sz="quarter" idx="39"/>
          </p:nvPr>
        </p:nvSpPr>
        <p:spPr>
          <a:xfrm>
            <a:off x="542925" y="4141615"/>
            <a:ext cx="180000" cy="180000"/>
          </a:xfrm>
        </p:spPr>
        <p:txBody>
          <a:bodyPr/>
          <a:lstStyle/>
          <a:p>
            <a:endParaRPr lang="da-DK" dirty="0"/>
          </a:p>
        </p:txBody>
      </p:sp>
      <p:sp>
        <p:nvSpPr>
          <p:cNvPr id="27" name="Pladsholder til tekst 26">
            <a:extLst>
              <a:ext uri="{FF2B5EF4-FFF2-40B4-BE49-F238E27FC236}">
                <a16:creationId xmlns:a16="http://schemas.microsoft.com/office/drawing/2014/main" id="{D94214EE-7D1B-E34F-823F-97D151978DD6}"/>
              </a:ext>
            </a:extLst>
          </p:cNvPr>
          <p:cNvSpPr>
            <a:spLocks noGrp="1"/>
          </p:cNvSpPr>
          <p:nvPr>
            <p:ph type="body" sz="quarter" idx="42"/>
          </p:nvPr>
        </p:nvSpPr>
        <p:spPr>
          <a:xfrm>
            <a:off x="5338193" y="2125929"/>
            <a:ext cx="180000" cy="180000"/>
          </a:xfrm>
        </p:spPr>
        <p:txBody>
          <a:bodyPr/>
          <a:lstStyle/>
          <a:p>
            <a:endParaRPr lang="da-DK"/>
          </a:p>
        </p:txBody>
      </p:sp>
      <p:sp>
        <p:nvSpPr>
          <p:cNvPr id="28" name="Pladsholder til tekst 27">
            <a:extLst>
              <a:ext uri="{FF2B5EF4-FFF2-40B4-BE49-F238E27FC236}">
                <a16:creationId xmlns:a16="http://schemas.microsoft.com/office/drawing/2014/main" id="{9577F63E-3BFF-0747-9D30-2247A2AB9498}"/>
              </a:ext>
            </a:extLst>
          </p:cNvPr>
          <p:cNvSpPr>
            <a:spLocks noGrp="1"/>
          </p:cNvSpPr>
          <p:nvPr>
            <p:ph type="body" sz="quarter" idx="43"/>
          </p:nvPr>
        </p:nvSpPr>
        <p:spPr>
          <a:xfrm>
            <a:off x="5338193" y="2381110"/>
            <a:ext cx="180000" cy="180000"/>
          </a:xfrm>
        </p:spPr>
        <p:txBody>
          <a:bodyPr/>
          <a:lstStyle/>
          <a:p>
            <a:endParaRPr lang="da-DK"/>
          </a:p>
        </p:txBody>
      </p:sp>
      <p:sp>
        <p:nvSpPr>
          <p:cNvPr id="29" name="Pladsholder til tekst 28">
            <a:extLst>
              <a:ext uri="{FF2B5EF4-FFF2-40B4-BE49-F238E27FC236}">
                <a16:creationId xmlns:a16="http://schemas.microsoft.com/office/drawing/2014/main" id="{1F1ACB54-0686-B541-B00B-6330B8C5CD98}"/>
              </a:ext>
            </a:extLst>
          </p:cNvPr>
          <p:cNvSpPr>
            <a:spLocks noGrp="1"/>
          </p:cNvSpPr>
          <p:nvPr>
            <p:ph type="body" sz="quarter" idx="44"/>
          </p:nvPr>
        </p:nvSpPr>
        <p:spPr>
          <a:xfrm>
            <a:off x="542925" y="4857444"/>
            <a:ext cx="180000" cy="180000"/>
          </a:xfrm>
        </p:spPr>
        <p:txBody>
          <a:bodyPr/>
          <a:lstStyle/>
          <a:p>
            <a:endParaRPr lang="da-DK" dirty="0"/>
          </a:p>
        </p:txBody>
      </p:sp>
      <p:pic>
        <p:nvPicPr>
          <p:cNvPr id="20" name="Billede 19">
            <a:extLst>
              <a:ext uri="{FF2B5EF4-FFF2-40B4-BE49-F238E27FC236}">
                <a16:creationId xmlns:a16="http://schemas.microsoft.com/office/drawing/2014/main" id="{B3879620-65EB-4B91-AA9A-5502AB47185E}"/>
              </a:ext>
            </a:extLst>
          </p:cNvPr>
          <p:cNvPicPr>
            <a:picLocks noChangeAspect="1"/>
          </p:cNvPicPr>
          <p:nvPr/>
        </p:nvPicPr>
        <p:blipFill>
          <a:blip r:embed="rId3"/>
          <a:stretch>
            <a:fillRect/>
          </a:stretch>
        </p:blipFill>
        <p:spPr>
          <a:xfrm>
            <a:off x="542925" y="5350248"/>
            <a:ext cx="182896" cy="182896"/>
          </a:xfrm>
          <a:prstGeom prst="rect">
            <a:avLst/>
          </a:prstGeom>
        </p:spPr>
      </p:pic>
      <p:sp>
        <p:nvSpPr>
          <p:cNvPr id="31" name="Pladsholder til tekst 4">
            <a:extLst>
              <a:ext uri="{FF2B5EF4-FFF2-40B4-BE49-F238E27FC236}">
                <a16:creationId xmlns:a16="http://schemas.microsoft.com/office/drawing/2014/main" id="{55A77876-FBE8-914C-95DB-4B212237A10F}"/>
              </a:ext>
            </a:extLst>
          </p:cNvPr>
          <p:cNvSpPr txBox="1">
            <a:spLocks/>
          </p:cNvSpPr>
          <p:nvPr/>
        </p:nvSpPr>
        <p:spPr>
          <a:xfrm>
            <a:off x="542923" y="3822438"/>
            <a:ext cx="4213227" cy="285750"/>
          </a:xfrm>
          <a:prstGeom prst="rect">
            <a:avLst/>
          </a:prstGeom>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r>
              <a:rPr lang="da-DK" dirty="0"/>
              <a:t>Eksempler</a:t>
            </a:r>
          </a:p>
        </p:txBody>
      </p:sp>
    </p:spTree>
    <p:extLst>
      <p:ext uri="{BB962C8B-B14F-4D97-AF65-F5344CB8AC3E}">
        <p14:creationId xmlns:p14="http://schemas.microsoft.com/office/powerpoint/2010/main" val="186298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du </a:t>
            </a:r>
            <a:r>
              <a:rPr lang="en-US" dirty="0" err="1"/>
              <a:t>ansætter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r>
              <a:rPr lang="da-DK" dirty="0"/>
              <a:t>Du skal sikre, at medarbejderne ved ansættelse modtager relevant instruktion om ansvar i forhold til informationssikkerhed.</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finder du  ”Vejledning om databeskyttelse i forbindelse med ansættelsesforhold.”</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p:txBody>
          <a:bodyPr/>
          <a:lstStyle/>
          <a:p>
            <a:r>
              <a:rPr lang="da-DK" dirty="0"/>
              <a:t>Du sikrer dig, at nye medarbejdere får instrukser om informationssikkerhed.</a:t>
            </a:r>
          </a:p>
          <a:p>
            <a:r>
              <a:rPr lang="da-DK" dirty="0"/>
              <a:t>Du sikrer dig, at nye medarbejdere gennemfører organisationens uddannelse i informationssikkerhed.</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113"/>
            <a:ext cx="2773363" cy="2268965"/>
          </a:xfrm>
        </p:spPr>
        <p:txBody>
          <a:bodyPr/>
          <a:lstStyle/>
          <a:p>
            <a:r>
              <a:rPr lang="da-DK" dirty="0"/>
              <a:t>Kontrakter med medarbejdere og kontrahenter skal beskrive de pågældendes og organisationens ansvar for informationssikkerhed. </a:t>
            </a:r>
            <a:r>
              <a:rPr lang="da-DK" dirty="0">
                <a:solidFill>
                  <a:schemeClr val="tx2"/>
                </a:solidFill>
              </a:rPr>
              <a:t>(ISO A.7.1.2)</a:t>
            </a:r>
          </a:p>
          <a:p>
            <a:endParaRPr lang="da-DK" dirty="0"/>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20" name="Pladsholder til tekst 19">
            <a:extLst>
              <a:ext uri="{FF2B5EF4-FFF2-40B4-BE49-F238E27FC236}">
                <a16:creationId xmlns:a16="http://schemas.microsoft.com/office/drawing/2014/main" id="{C5382911-091A-3B4F-84F9-FA27E2EC094A}"/>
              </a:ext>
            </a:extLst>
          </p:cNvPr>
          <p:cNvSpPr>
            <a:spLocks noGrp="1"/>
          </p:cNvSpPr>
          <p:nvPr>
            <p:ph type="body" sz="quarter" idx="39"/>
          </p:nvPr>
        </p:nvSpPr>
        <p:spPr/>
        <p:txBody>
          <a:bodyPr/>
          <a:lstStyle/>
          <a:p>
            <a:endParaRPr lang="da-DK"/>
          </a:p>
        </p:txBody>
      </p:sp>
      <p:sp>
        <p:nvSpPr>
          <p:cNvPr id="23" name="Pladsholder til tekst 22">
            <a:extLst>
              <a:ext uri="{FF2B5EF4-FFF2-40B4-BE49-F238E27FC236}">
                <a16:creationId xmlns:a16="http://schemas.microsoft.com/office/drawing/2014/main" id="{963325FA-AA8F-284C-8FDB-6952A0A43843}"/>
              </a:ext>
            </a:extLst>
          </p:cNvPr>
          <p:cNvSpPr>
            <a:spLocks noGrp="1"/>
          </p:cNvSpPr>
          <p:nvPr>
            <p:ph type="body" sz="quarter" idx="42"/>
          </p:nvPr>
        </p:nvSpPr>
        <p:spPr/>
        <p:txBody>
          <a:bodyPr/>
          <a:lstStyle/>
          <a:p>
            <a:endParaRPr lang="da-DK"/>
          </a:p>
        </p:txBody>
      </p:sp>
      <p:sp>
        <p:nvSpPr>
          <p:cNvPr id="24" name="Pladsholder til tekst 23">
            <a:extLst>
              <a:ext uri="{FF2B5EF4-FFF2-40B4-BE49-F238E27FC236}">
                <a16:creationId xmlns:a16="http://schemas.microsoft.com/office/drawing/2014/main" id="{58DEA849-A41F-F549-97D0-097D286FC279}"/>
              </a:ext>
            </a:extLst>
          </p:cNvPr>
          <p:cNvSpPr>
            <a:spLocks noGrp="1"/>
          </p:cNvSpPr>
          <p:nvPr>
            <p:ph type="body" sz="quarter" idx="43"/>
          </p:nvPr>
        </p:nvSpPr>
        <p:spPr/>
        <p:txBody>
          <a:bodyPr/>
          <a:lstStyle/>
          <a:p>
            <a:endParaRPr lang="da-DK"/>
          </a:p>
        </p:txBody>
      </p:sp>
      <p:sp>
        <p:nvSpPr>
          <p:cNvPr id="25" name="Pladsholder til tekst 24">
            <a:extLst>
              <a:ext uri="{FF2B5EF4-FFF2-40B4-BE49-F238E27FC236}">
                <a16:creationId xmlns:a16="http://schemas.microsoft.com/office/drawing/2014/main" id="{CC70E366-E3F9-CF45-B2C7-4D9DB5D8E7FA}"/>
              </a:ext>
            </a:extLst>
          </p:cNvPr>
          <p:cNvSpPr>
            <a:spLocks noGrp="1"/>
          </p:cNvSpPr>
          <p:nvPr>
            <p:ph type="body" sz="quarter" idx="44"/>
          </p:nvPr>
        </p:nvSpPr>
        <p:spPr>
          <a:xfrm>
            <a:off x="542922" y="4598685"/>
            <a:ext cx="180000" cy="180000"/>
          </a:xfrm>
        </p:spPr>
        <p:txBody>
          <a:bodyPr/>
          <a:lstStyle/>
          <a:p>
            <a:endParaRPr lang="da-DK" dirty="0"/>
          </a:p>
        </p:txBody>
      </p:sp>
    </p:spTree>
    <p:extLst>
      <p:ext uri="{BB962C8B-B14F-4D97-AF65-F5344CB8AC3E}">
        <p14:creationId xmlns:p14="http://schemas.microsoft.com/office/powerpoint/2010/main" val="289072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a:xfrm>
            <a:off x="542921" y="504959"/>
            <a:ext cx="5580062" cy="792162"/>
          </a:xfrm>
        </p:spPr>
        <p:txBody>
          <a:bodyPr/>
          <a:lstStyle/>
          <a:p>
            <a:r>
              <a:rPr lang="en-US" dirty="0"/>
              <a:t>Du </a:t>
            </a:r>
            <a:r>
              <a:rPr lang="en-US" dirty="0" err="1"/>
              <a:t>skal</a:t>
            </a:r>
            <a:r>
              <a:rPr lang="en-US" dirty="0"/>
              <a:t> </a:t>
            </a:r>
            <a:r>
              <a:rPr lang="en-US" dirty="0" err="1"/>
              <a:t>tildele</a:t>
            </a:r>
            <a:r>
              <a:rPr lang="en-US" dirty="0"/>
              <a:t> </a:t>
            </a:r>
            <a:r>
              <a:rPr lang="en-US" dirty="0" err="1"/>
              <a:t>adgangsrettigheder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612179"/>
            <a:ext cx="5580063" cy="1035934"/>
          </a:xfrm>
        </p:spPr>
        <p:txBody>
          <a:bodyPr/>
          <a:lstStyle/>
          <a:p>
            <a:r>
              <a:rPr lang="da-DK" dirty="0"/>
              <a:t>Du skal, med udgangspunkt i organisationens procedurer for brugeroprettelse og for tildeling af rettigheder, tildele dine medarbejdere de brugeradgange, de har brug for.</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1" y="2916238"/>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36034" y="3222834"/>
            <a:ext cx="5810078" cy="2387978"/>
          </a:xfrm>
        </p:spPr>
        <p:txBody>
          <a:bodyPr/>
          <a:lstStyle/>
          <a:p>
            <a:r>
              <a:rPr lang="da-DK" dirty="0"/>
              <a:t>Du orienterer dig om organisationens procedurer for tildeling af adgangsrettigheder, og efterspørger aktivt de procedurer du mangler.</a:t>
            </a:r>
          </a:p>
          <a:p>
            <a:r>
              <a:rPr lang="da-DK" dirty="0"/>
              <a:t>Du tildeler medarbejderen de nødvendige adgangsrettigheder ved ansættelse.</a:t>
            </a:r>
          </a:p>
          <a:p>
            <a:r>
              <a:rPr lang="da-DK" dirty="0"/>
              <a:t>Du kontrollerer løbende, at medarbejderne ikke har adgangsrettigheder til mere, end deres opgaver kræver.</a:t>
            </a:r>
          </a:p>
          <a:p>
            <a:r>
              <a:rPr lang="da-DK" dirty="0"/>
              <a:t>Du skal sikre funktionsadskillelse for visse roller og opgaver for at imødegå f.eks. uautoriseret adgang, minimere risiko for fejl eller misbrug.</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49" y="1295400"/>
            <a:ext cx="2773363" cy="4244015"/>
          </a:xfrm>
        </p:spPr>
        <p:txBody>
          <a:bodyPr/>
          <a:lstStyle/>
          <a:p>
            <a:pPr marL="0" lvl="2" indent="0">
              <a:buNone/>
            </a:pPr>
            <a:r>
              <a:rPr lang="da-DK" i="1" dirty="0">
                <a:solidFill>
                  <a:schemeClr val="tx2"/>
                </a:solidFill>
              </a:rPr>
              <a:t>Der skal implementeres en formel procedure for registrering og afmelding af brugere med henblik på tildeling af adgangsrettigheder </a:t>
            </a:r>
          </a:p>
          <a:p>
            <a:pPr marL="0" lvl="2" indent="0">
              <a:buNone/>
            </a:pPr>
            <a:r>
              <a:rPr lang="da-DK" i="1" dirty="0">
                <a:solidFill>
                  <a:schemeClr val="tx2"/>
                </a:solidFill>
              </a:rPr>
              <a:t>(ISO A. 9.2.1)</a:t>
            </a:r>
          </a:p>
          <a:p>
            <a:pPr marL="0" lvl="2" indent="0">
              <a:buNone/>
            </a:pPr>
            <a:endParaRPr lang="da-DK" i="1" dirty="0">
              <a:solidFill>
                <a:schemeClr val="tx2"/>
              </a:solidFill>
            </a:endParaRPr>
          </a:p>
          <a:p>
            <a:pPr marL="0" lvl="2" indent="0">
              <a:buNone/>
            </a:pPr>
            <a:r>
              <a:rPr lang="da-DK" i="1" dirty="0">
                <a:solidFill>
                  <a:schemeClr val="tx2"/>
                </a:solidFill>
              </a:rPr>
              <a:t>Der skal implementeres en formel procedure for tildeling af brugeradgang med henblik på at tildele eller tilbagekalde adgangsrettigheder for alle brugertyper til alle systemer og tjenester (ISO A. 9.2.2)</a:t>
            </a:r>
          </a:p>
          <a:p>
            <a:pPr marL="0" lvl="2" indent="0">
              <a:buNone/>
            </a:pPr>
            <a:endParaRPr lang="da-DK" i="1" dirty="0">
              <a:solidFill>
                <a:schemeClr val="tx2"/>
              </a:solidFill>
            </a:endParaRPr>
          </a:p>
          <a:p>
            <a:pPr marL="0" lvl="2" indent="0">
              <a:buNone/>
            </a:pPr>
            <a:r>
              <a:rPr lang="da-DK" i="1" dirty="0">
                <a:solidFill>
                  <a:schemeClr val="tx2"/>
                </a:solidFill>
              </a:rPr>
              <a:t>Modstridende funktioner og ansvarsområder skal adskilles for at nedsætte muligheden for uautoriseret eller utilsigtet anvendelse, ændring eller misbrug af organisationens </a:t>
            </a:r>
            <a:r>
              <a:rPr lang="da-DK" i="1" dirty="0" err="1">
                <a:solidFill>
                  <a:schemeClr val="tx2"/>
                </a:solidFill>
              </a:rPr>
              <a:t>akti-ver</a:t>
            </a:r>
            <a:r>
              <a:rPr lang="da-DK" i="1" dirty="0">
                <a:solidFill>
                  <a:schemeClr val="tx2"/>
                </a:solidFill>
              </a:rPr>
              <a:t> (ISO A.6.1.2)</a:t>
            </a:r>
            <a:endParaRPr lang="da-DK" dirty="0"/>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a:xfrm>
            <a:off x="6972611" y="718055"/>
            <a:ext cx="2487196" cy="429396"/>
          </a:xfrm>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a:xfrm>
            <a:off x="6707716" y="503238"/>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ISO 27001</a:t>
            </a:r>
            <a:endParaRPr lang="da-DK" dirty="0"/>
          </a:p>
        </p:txBody>
      </p:sp>
      <p:sp>
        <p:nvSpPr>
          <p:cNvPr id="21" name="Pladsholder til tekst 20">
            <a:extLst>
              <a:ext uri="{FF2B5EF4-FFF2-40B4-BE49-F238E27FC236}">
                <a16:creationId xmlns:a16="http://schemas.microsoft.com/office/drawing/2014/main" id="{532849E3-8D16-8640-94B2-F8C15F94D501}"/>
              </a:ext>
            </a:extLst>
          </p:cNvPr>
          <p:cNvSpPr>
            <a:spLocks noGrp="1"/>
          </p:cNvSpPr>
          <p:nvPr>
            <p:ph type="body" sz="quarter" idx="39"/>
          </p:nvPr>
        </p:nvSpPr>
        <p:spPr>
          <a:xfrm>
            <a:off x="541130" y="3248234"/>
            <a:ext cx="180000" cy="180000"/>
          </a:xfrm>
        </p:spPr>
        <p:txBody>
          <a:bodyPr/>
          <a:lstStyle/>
          <a:p>
            <a:endParaRPr lang="da-DK" dirty="0"/>
          </a:p>
        </p:txBody>
      </p:sp>
      <p:sp>
        <p:nvSpPr>
          <p:cNvPr id="24" name="Pladsholder til tekst 23">
            <a:extLst>
              <a:ext uri="{FF2B5EF4-FFF2-40B4-BE49-F238E27FC236}">
                <a16:creationId xmlns:a16="http://schemas.microsoft.com/office/drawing/2014/main" id="{0E90BDAC-804D-3743-A368-49702CEAAB42}"/>
              </a:ext>
            </a:extLst>
          </p:cNvPr>
          <p:cNvSpPr>
            <a:spLocks noGrp="1"/>
          </p:cNvSpPr>
          <p:nvPr>
            <p:ph type="body" sz="quarter" idx="42"/>
          </p:nvPr>
        </p:nvSpPr>
        <p:spPr>
          <a:xfrm rot="162196">
            <a:off x="6702385" y="708428"/>
            <a:ext cx="180000" cy="180000"/>
          </a:xfrm>
        </p:spPr>
        <p:txBody>
          <a:bodyPr/>
          <a:lstStyle/>
          <a:p>
            <a:endParaRPr lang="da-DK" dirty="0"/>
          </a:p>
        </p:txBody>
      </p:sp>
      <p:sp>
        <p:nvSpPr>
          <p:cNvPr id="25" name="Pladsholder til tekst 24">
            <a:extLst>
              <a:ext uri="{FF2B5EF4-FFF2-40B4-BE49-F238E27FC236}">
                <a16:creationId xmlns:a16="http://schemas.microsoft.com/office/drawing/2014/main" id="{81CE0DF0-CE30-F54D-B7E5-E4004F9434A8}"/>
              </a:ext>
            </a:extLst>
          </p:cNvPr>
          <p:cNvSpPr>
            <a:spLocks noGrp="1"/>
          </p:cNvSpPr>
          <p:nvPr>
            <p:ph type="body" sz="quarter" idx="43"/>
          </p:nvPr>
        </p:nvSpPr>
        <p:spPr>
          <a:xfrm rot="162196">
            <a:off x="6702385" y="963609"/>
            <a:ext cx="180000" cy="180000"/>
          </a:xfrm>
        </p:spPr>
        <p:txBody>
          <a:bodyPr/>
          <a:lstStyle/>
          <a:p>
            <a:endParaRPr lang="da-DK" dirty="0"/>
          </a:p>
        </p:txBody>
      </p:sp>
      <p:sp>
        <p:nvSpPr>
          <p:cNvPr id="26" name="Pladsholder til tekst 25">
            <a:extLst>
              <a:ext uri="{FF2B5EF4-FFF2-40B4-BE49-F238E27FC236}">
                <a16:creationId xmlns:a16="http://schemas.microsoft.com/office/drawing/2014/main" id="{1FE47C6A-A669-8849-B871-29FED1278F0E}"/>
              </a:ext>
            </a:extLst>
          </p:cNvPr>
          <p:cNvSpPr>
            <a:spLocks noGrp="1"/>
          </p:cNvSpPr>
          <p:nvPr>
            <p:ph type="body" sz="quarter" idx="44"/>
          </p:nvPr>
        </p:nvSpPr>
        <p:spPr>
          <a:xfrm>
            <a:off x="541130" y="3743292"/>
            <a:ext cx="180000" cy="180000"/>
          </a:xfrm>
        </p:spPr>
        <p:txBody>
          <a:bodyPr/>
          <a:lstStyle/>
          <a:p>
            <a:endParaRPr lang="da-DK" dirty="0"/>
          </a:p>
        </p:txBody>
      </p:sp>
      <p:pic>
        <p:nvPicPr>
          <p:cNvPr id="20" name="Billede 19">
            <a:extLst>
              <a:ext uri="{FF2B5EF4-FFF2-40B4-BE49-F238E27FC236}">
                <a16:creationId xmlns:a16="http://schemas.microsoft.com/office/drawing/2014/main" id="{FFB30C7E-9616-4DA2-BA7A-C8CC11EC2B69}"/>
              </a:ext>
            </a:extLst>
          </p:cNvPr>
          <p:cNvPicPr>
            <a:picLocks noChangeAspect="1"/>
          </p:cNvPicPr>
          <p:nvPr/>
        </p:nvPicPr>
        <p:blipFill>
          <a:blip r:embed="rId3"/>
          <a:stretch>
            <a:fillRect/>
          </a:stretch>
        </p:blipFill>
        <p:spPr>
          <a:xfrm>
            <a:off x="541130" y="4244780"/>
            <a:ext cx="182896" cy="176799"/>
          </a:xfrm>
          <a:prstGeom prst="rect">
            <a:avLst/>
          </a:prstGeom>
        </p:spPr>
      </p:pic>
      <p:pic>
        <p:nvPicPr>
          <p:cNvPr id="27" name="Billede 26">
            <a:extLst>
              <a:ext uri="{FF2B5EF4-FFF2-40B4-BE49-F238E27FC236}">
                <a16:creationId xmlns:a16="http://schemas.microsoft.com/office/drawing/2014/main" id="{BC3D0C55-0C40-FD40-BD4B-3B3782EB1589}"/>
              </a:ext>
            </a:extLst>
          </p:cNvPr>
          <p:cNvPicPr>
            <a:picLocks noChangeAspect="1"/>
          </p:cNvPicPr>
          <p:nvPr/>
        </p:nvPicPr>
        <p:blipFill>
          <a:blip r:embed="rId3"/>
          <a:stretch>
            <a:fillRect/>
          </a:stretch>
        </p:blipFill>
        <p:spPr>
          <a:xfrm>
            <a:off x="541130" y="4757487"/>
            <a:ext cx="182896" cy="176799"/>
          </a:xfrm>
          <a:prstGeom prst="rect">
            <a:avLst/>
          </a:prstGeom>
        </p:spPr>
      </p:pic>
    </p:spTree>
    <p:extLst>
      <p:ext uri="{BB962C8B-B14F-4D97-AF65-F5344CB8AC3E}">
        <p14:creationId xmlns:p14="http://schemas.microsoft.com/office/powerpoint/2010/main" val="348941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du </a:t>
            </a:r>
            <a:r>
              <a:rPr lang="en-US" dirty="0" err="1"/>
              <a:t>ændrer</a:t>
            </a:r>
            <a:r>
              <a:rPr lang="en-US" dirty="0"/>
              <a:t> </a:t>
            </a:r>
            <a:r>
              <a:rPr lang="en-US" dirty="0" err="1"/>
              <a:t>organisering</a:t>
            </a:r>
            <a:r>
              <a:rPr lang="en-US" dirty="0"/>
              <a:t> </a:t>
            </a:r>
            <a:r>
              <a:rPr lang="en-US" dirty="0" err="1"/>
              <a:t>og</a:t>
            </a:r>
            <a:r>
              <a:rPr lang="en-US" dirty="0"/>
              <a:t> processer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r>
              <a:rPr lang="da-DK" dirty="0"/>
              <a:t>Du skal ved ændringer, af organisation og forretningsprocesser, være opmærksom på ændringens betydning for informationssikkerheden.</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382964"/>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680091"/>
            <a:ext cx="5580061" cy="1439862"/>
          </a:xfrm>
        </p:spPr>
        <p:txBody>
          <a:bodyPr/>
          <a:lstStyle/>
          <a:p>
            <a:r>
              <a:rPr lang="da-DK" dirty="0"/>
              <a:t>Du revurderer medarbejderens adgangsrettigheder ved ændring af arbejdsgange, arbejdsområder,  organisation eller processer og sørger for, at rettigheder, som ikke (længere) er nødvendige for den </a:t>
            </a:r>
            <a:r>
              <a:rPr lang="da-DK"/>
              <a:t>enkelte medarbejder, </a:t>
            </a:r>
            <a:r>
              <a:rPr lang="da-DK" dirty="0"/>
              <a:t>bliver lukket.</a:t>
            </a:r>
          </a:p>
          <a:p>
            <a:r>
              <a:rPr lang="da-DK" dirty="0"/>
              <a:t>Hvis der anvendes nye IT-løsninger, skal der foretages en vurdering af disse i forhold til informationssikkerhed.</a:t>
            </a:r>
          </a:p>
          <a:p>
            <a:r>
              <a:rPr lang="da-DK" dirty="0"/>
              <a:t>Hvis udførelsen af arbejdet involverer leverandører, skal du huske at vurdere, om der skal ændres i databehandleraftalen. </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319491"/>
            <a:ext cx="2773363" cy="3189134"/>
          </a:xfrm>
        </p:spPr>
        <p:txBody>
          <a:bodyPr/>
          <a:lstStyle/>
          <a:p>
            <a:pPr marL="0" lvl="2" indent="0">
              <a:buNone/>
            </a:pPr>
            <a:r>
              <a:rPr lang="da-DK" i="1" dirty="0">
                <a:solidFill>
                  <a:schemeClr val="tx2"/>
                </a:solidFill>
              </a:rPr>
              <a:t>Ændringer af organisationen forretningsprocesser, informationsbehandlingsfaciliteter og –systemer, som påvirker informationssikkerheden, skal styres (ISO A.12.1.2)</a:t>
            </a:r>
          </a:p>
          <a:p>
            <a:pPr marL="0" lvl="2" indent="0">
              <a:buNone/>
            </a:pPr>
            <a:endParaRPr lang="da-DK" i="1" dirty="0">
              <a:solidFill>
                <a:schemeClr val="tx2"/>
              </a:solidFill>
            </a:endParaRPr>
          </a:p>
          <a:p>
            <a:pPr marL="0" lvl="2" indent="0">
              <a:buNone/>
            </a:pPr>
            <a:r>
              <a:rPr lang="da-DK" i="1" dirty="0">
                <a:solidFill>
                  <a:schemeClr val="tx2"/>
                </a:solidFill>
              </a:rPr>
              <a:t>Lederne skal regelmæssigt undersøge, om informationsbehandlingen og – procedurerne inden for deres ansvarsområde er i overensstemmelse med relevante sikkerhedspolitikker, standarder og andre sikkerhedskrav (ISO A.18.2.2)</a:t>
            </a:r>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a:xfrm>
            <a:off x="6985417" y="1538665"/>
            <a:ext cx="2487196" cy="567719"/>
          </a:xfrm>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a:xfrm>
            <a:off x="6699250" y="1280584"/>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ISO 27001</a:t>
            </a:r>
            <a:endParaRPr lang="da-DK" dirty="0"/>
          </a:p>
        </p:txBody>
      </p:sp>
      <p:sp>
        <p:nvSpPr>
          <p:cNvPr id="15" name="Pladsholder til tekst 14">
            <a:extLst>
              <a:ext uri="{FF2B5EF4-FFF2-40B4-BE49-F238E27FC236}">
                <a16:creationId xmlns:a16="http://schemas.microsoft.com/office/drawing/2014/main" id="{02AA91AF-E303-324C-8F46-1E0576F1EB61}"/>
              </a:ext>
            </a:extLst>
          </p:cNvPr>
          <p:cNvSpPr>
            <a:spLocks noGrp="1"/>
          </p:cNvSpPr>
          <p:nvPr>
            <p:ph type="body" sz="quarter" idx="39"/>
          </p:nvPr>
        </p:nvSpPr>
        <p:spPr>
          <a:xfrm>
            <a:off x="550070" y="3700190"/>
            <a:ext cx="180000" cy="180000"/>
          </a:xfrm>
        </p:spPr>
        <p:txBody>
          <a:bodyPr/>
          <a:lstStyle/>
          <a:p>
            <a:endParaRPr lang="da-DK" dirty="0"/>
          </a:p>
        </p:txBody>
      </p:sp>
      <p:sp>
        <p:nvSpPr>
          <p:cNvPr id="22" name="Pladsholder til tekst 21">
            <a:extLst>
              <a:ext uri="{FF2B5EF4-FFF2-40B4-BE49-F238E27FC236}">
                <a16:creationId xmlns:a16="http://schemas.microsoft.com/office/drawing/2014/main" id="{58FCD00A-87B5-9D4D-BC77-8CCAE479A42C}"/>
              </a:ext>
            </a:extLst>
          </p:cNvPr>
          <p:cNvSpPr>
            <a:spLocks noGrp="1"/>
          </p:cNvSpPr>
          <p:nvPr>
            <p:ph type="body" sz="quarter" idx="42"/>
          </p:nvPr>
        </p:nvSpPr>
        <p:spPr>
          <a:xfrm>
            <a:off x="6699474" y="1555311"/>
            <a:ext cx="180000" cy="180000"/>
          </a:xfrm>
        </p:spPr>
        <p:txBody>
          <a:bodyPr/>
          <a:lstStyle/>
          <a:p>
            <a:endParaRPr lang="da-DK" dirty="0"/>
          </a:p>
        </p:txBody>
      </p:sp>
      <p:sp>
        <p:nvSpPr>
          <p:cNvPr id="24" name="Pladsholder til tekst 23">
            <a:extLst>
              <a:ext uri="{FF2B5EF4-FFF2-40B4-BE49-F238E27FC236}">
                <a16:creationId xmlns:a16="http://schemas.microsoft.com/office/drawing/2014/main" id="{619B3A2B-72D2-3F4B-B0B5-4A21DF649F19}"/>
              </a:ext>
            </a:extLst>
          </p:cNvPr>
          <p:cNvSpPr>
            <a:spLocks noGrp="1"/>
          </p:cNvSpPr>
          <p:nvPr>
            <p:ph type="body" sz="quarter" idx="44"/>
          </p:nvPr>
        </p:nvSpPr>
        <p:spPr>
          <a:xfrm>
            <a:off x="550070" y="4631338"/>
            <a:ext cx="180000" cy="180000"/>
          </a:xfrm>
        </p:spPr>
        <p:txBody>
          <a:bodyPr/>
          <a:lstStyle/>
          <a:p>
            <a:endParaRPr lang="da-DK" dirty="0"/>
          </a:p>
        </p:txBody>
      </p:sp>
      <p:pic>
        <p:nvPicPr>
          <p:cNvPr id="20" name="Billede 19">
            <a:extLst>
              <a:ext uri="{FF2B5EF4-FFF2-40B4-BE49-F238E27FC236}">
                <a16:creationId xmlns:a16="http://schemas.microsoft.com/office/drawing/2014/main" id="{88466844-20BE-41ED-8349-3AFCA3D84DB9}"/>
              </a:ext>
            </a:extLst>
          </p:cNvPr>
          <p:cNvPicPr>
            <a:picLocks noChangeAspect="1"/>
          </p:cNvPicPr>
          <p:nvPr/>
        </p:nvPicPr>
        <p:blipFill>
          <a:blip r:embed="rId3"/>
          <a:stretch>
            <a:fillRect/>
          </a:stretch>
        </p:blipFill>
        <p:spPr>
          <a:xfrm>
            <a:off x="550070" y="5151223"/>
            <a:ext cx="182896" cy="176799"/>
          </a:xfrm>
          <a:prstGeom prst="rect">
            <a:avLst/>
          </a:prstGeom>
        </p:spPr>
      </p:pic>
    </p:spTree>
    <p:extLst>
      <p:ext uri="{BB962C8B-B14F-4D97-AF65-F5344CB8AC3E}">
        <p14:creationId xmlns:p14="http://schemas.microsoft.com/office/powerpoint/2010/main" val="251700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10">
            <a:extLst>
              <a:ext uri="{FF2B5EF4-FFF2-40B4-BE49-F238E27FC236}">
                <a16:creationId xmlns:a16="http://schemas.microsoft.com/office/drawing/2014/main" id="{707B5089-CCD2-8C41-9132-089A20D9EF45}"/>
              </a:ext>
            </a:extLst>
          </p:cNvPr>
          <p:cNvSpPr>
            <a:spLocks noGrp="1"/>
          </p:cNvSpPr>
          <p:nvPr>
            <p:ph type="body" sz="quarter" idx="17"/>
          </p:nvPr>
        </p:nvSpPr>
        <p:spPr>
          <a:xfrm>
            <a:off x="542919" y="4057386"/>
            <a:ext cx="5580069" cy="1235349"/>
          </a:xfrm>
        </p:spPr>
        <p:txBody>
          <a:bodyPr/>
          <a:lstStyle/>
          <a:p>
            <a:r>
              <a:rPr lang="da-DK" dirty="0"/>
              <a:t>Hvis medarbejderen har udstyr, licenser, el.lign. som tilhører organisationen skal det afleveres.</a:t>
            </a:r>
          </a:p>
          <a:p>
            <a:r>
              <a:rPr lang="da-DK" dirty="0"/>
              <a:t>Bruger-id nedlægges og adgange spærres.</a:t>
            </a: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dine </a:t>
            </a:r>
            <a:r>
              <a:rPr lang="en-US" dirty="0" err="1"/>
              <a:t>medarbejdere</a:t>
            </a:r>
            <a:r>
              <a:rPr lang="en-US" dirty="0"/>
              <a:t> stopper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pPr lvl="0"/>
            <a:r>
              <a:rPr lang="da-DK" dirty="0"/>
              <a:t>Du skal ved ansættelsens ophør sikre dig, at medarbejderen afleverer alle aktiver, som tilhører organisationen.</a:t>
            </a:r>
          </a:p>
          <a:p>
            <a:r>
              <a:rPr lang="da-DK" dirty="0"/>
              <a:t>Du skal sikre, at en medarbejders brugerrettigheder trækkes tilbage, når vedkommende ikke længere er ansat.</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6"/>
          </p:nvPr>
        </p:nvSpPr>
        <p:spPr/>
        <p:txBody>
          <a:bodyPr/>
          <a:lstStyle/>
          <a:p>
            <a:r>
              <a:rPr lang="da-DK" dirty="0"/>
              <a:t>Eksempler</a:t>
            </a:r>
          </a:p>
        </p:txBody>
      </p:sp>
      <p:sp>
        <p:nvSpPr>
          <p:cNvPr id="19" name="Pladsholder til tekst 18">
            <a:extLst>
              <a:ext uri="{FF2B5EF4-FFF2-40B4-BE49-F238E27FC236}">
                <a16:creationId xmlns:a16="http://schemas.microsoft.com/office/drawing/2014/main" id="{860CEE94-0B3B-1A48-AFE0-D7C77F7B5BF2}"/>
              </a:ext>
            </a:extLst>
          </p:cNvPr>
          <p:cNvSpPr>
            <a:spLocks noGrp="1"/>
          </p:cNvSpPr>
          <p:nvPr>
            <p:ph type="body" sz="quarter" idx="19"/>
          </p:nvPr>
        </p:nvSpPr>
        <p:spPr>
          <a:xfrm>
            <a:off x="6699250" y="1619250"/>
            <a:ext cx="3636963" cy="3708828"/>
          </a:xfrm>
        </p:spPr>
        <p:txBody>
          <a:bodyPr/>
          <a:lstStyle/>
          <a:p>
            <a:pPr marL="0" lvl="2" indent="0">
              <a:buNone/>
            </a:pPr>
            <a:r>
              <a:rPr lang="da-DK" i="1" dirty="0">
                <a:solidFill>
                  <a:schemeClr val="tx2"/>
                </a:solidFill>
              </a:rPr>
              <a:t>Alle medarbejdere og eksterne brugere skal aflevere alle organisationsaktiver, der er i deres besiddelse, når deres ansættelse, kontrakt eller aftale ophører (ISO A.8.1.4)</a:t>
            </a:r>
          </a:p>
          <a:p>
            <a:pPr marL="0" lvl="2" indent="0">
              <a:buNone/>
            </a:pPr>
            <a:endParaRPr lang="da-DK" i="1" dirty="0">
              <a:solidFill>
                <a:schemeClr val="tx2"/>
              </a:solidFill>
            </a:endParaRPr>
          </a:p>
          <a:p>
            <a:pPr marL="0" lvl="2" indent="0">
              <a:buNone/>
            </a:pPr>
            <a:r>
              <a:rPr lang="da-DK" i="1" dirty="0">
                <a:solidFill>
                  <a:schemeClr val="tx2"/>
                </a:solidFill>
              </a:rPr>
              <a:t>Alle medarbejderes og eksterne brugeres adgangsrettigheder til information og informationsbehandlingsfaciliteter skal inddrages, når deres ansættelsesforhold, kontrakt eller aftale ophører, eller skal tilpasses efter en ændring (ISO A.0.2.6)</a:t>
            </a:r>
          </a:p>
          <a:p>
            <a:pPr marL="0" lvl="2" indent="0">
              <a:buNone/>
            </a:pPr>
            <a:endParaRPr lang="da-DK" i="1" dirty="0">
              <a:solidFill>
                <a:schemeClr val="tx2"/>
              </a:solidFill>
            </a:endParaRPr>
          </a:p>
          <a:p>
            <a:pPr marL="0" lvl="2" indent="0">
              <a:buNone/>
            </a:pPr>
            <a:r>
              <a:rPr lang="da-DK" i="1" dirty="0">
                <a:solidFill>
                  <a:schemeClr val="tx2"/>
                </a:solidFill>
              </a:rPr>
              <a:t>Informationssikkerhedsansvar og –forpligtelser, som gælder efter ansættelsens ophør eller ændring, skal defineres og kommunikeres til medarbejderen eller kontrahenten og håndhæves (ISO A.7.3.1)</a:t>
            </a:r>
          </a:p>
        </p:txBody>
      </p:sp>
      <p:sp>
        <p:nvSpPr>
          <p:cNvPr id="22" name="Pladsholder til tekst 21">
            <a:extLst>
              <a:ext uri="{FF2B5EF4-FFF2-40B4-BE49-F238E27FC236}">
                <a16:creationId xmlns:a16="http://schemas.microsoft.com/office/drawing/2014/main" id="{7AB05E2A-5B77-DD44-9E22-231AB78F647C}"/>
              </a:ext>
            </a:extLst>
          </p:cNvPr>
          <p:cNvSpPr>
            <a:spLocks noGrp="1"/>
          </p:cNvSpPr>
          <p:nvPr>
            <p:ph type="body" sz="quarter" idx="21"/>
          </p:nvPr>
        </p:nvSpPr>
        <p:spPr>
          <a:xfrm>
            <a:off x="6985417" y="761319"/>
            <a:ext cx="2487196" cy="821459"/>
          </a:xfrm>
        </p:spPr>
        <p:txBody>
          <a:bodyPr/>
          <a:lstStyle/>
          <a:p>
            <a:endParaRPr lang="da-DK" dirty="0"/>
          </a:p>
        </p:txBody>
      </p:sp>
      <p:sp>
        <p:nvSpPr>
          <p:cNvPr id="4" name="Pladsholder til tekst 3">
            <a:extLst>
              <a:ext uri="{FF2B5EF4-FFF2-40B4-BE49-F238E27FC236}">
                <a16:creationId xmlns:a16="http://schemas.microsoft.com/office/drawing/2014/main" id="{71DF4F3B-373B-B944-B3E5-0CCB250AB475}"/>
              </a:ext>
            </a:extLst>
          </p:cNvPr>
          <p:cNvSpPr>
            <a:spLocks noGrp="1"/>
          </p:cNvSpPr>
          <p:nvPr>
            <p:ph type="body" sz="quarter" idx="22"/>
          </p:nvPr>
        </p:nvSpPr>
        <p:spPr>
          <a:xfrm>
            <a:off x="6699250" y="503238"/>
            <a:ext cx="2773363" cy="241620"/>
          </a:xfrm>
        </p:spPr>
        <p:txBody>
          <a:bodyPr/>
          <a:lstStyle/>
          <a:p>
            <a:endParaRPr lang="da-DK" dirty="0"/>
          </a:p>
        </p:txBody>
      </p:sp>
      <p:sp>
        <p:nvSpPr>
          <p:cNvPr id="5" name="Pladsholder til tekst 4">
            <a:extLst>
              <a:ext uri="{FF2B5EF4-FFF2-40B4-BE49-F238E27FC236}">
                <a16:creationId xmlns:a16="http://schemas.microsoft.com/office/drawing/2014/main" id="{4D507F4F-48AE-DE45-A72F-2A595B58EB34}"/>
              </a:ext>
            </a:extLst>
          </p:cNvPr>
          <p:cNvSpPr>
            <a:spLocks noGrp="1"/>
          </p:cNvSpPr>
          <p:nvPr>
            <p:ph type="body" sz="quarter" idx="23"/>
          </p:nvPr>
        </p:nvSpPr>
        <p:spPr/>
        <p:txBody>
          <a:bodyPr/>
          <a:lstStyle/>
          <a:p>
            <a:r>
              <a:rPr lang="da-DK" dirty="0"/>
              <a:t>Kilde: ISO 27001</a:t>
            </a:r>
          </a:p>
        </p:txBody>
      </p:sp>
      <p:sp>
        <p:nvSpPr>
          <p:cNvPr id="8" name="Pladsholder til tekst 7">
            <a:extLst>
              <a:ext uri="{FF2B5EF4-FFF2-40B4-BE49-F238E27FC236}">
                <a16:creationId xmlns:a16="http://schemas.microsoft.com/office/drawing/2014/main" id="{6A7B9F9D-48E3-0D40-9F9A-77B0E0ACB111}"/>
              </a:ext>
            </a:extLst>
          </p:cNvPr>
          <p:cNvSpPr>
            <a:spLocks noGrp="1"/>
          </p:cNvSpPr>
          <p:nvPr>
            <p:ph type="body" sz="quarter" idx="39"/>
          </p:nvPr>
        </p:nvSpPr>
        <p:spPr/>
        <p:txBody>
          <a:bodyPr/>
          <a:lstStyle/>
          <a:p>
            <a:endParaRPr lang="da-DK"/>
          </a:p>
        </p:txBody>
      </p:sp>
      <p:sp>
        <p:nvSpPr>
          <p:cNvPr id="12" name="Pladsholder til tekst 11">
            <a:extLst>
              <a:ext uri="{FF2B5EF4-FFF2-40B4-BE49-F238E27FC236}">
                <a16:creationId xmlns:a16="http://schemas.microsoft.com/office/drawing/2014/main" id="{6457BC08-1263-4B41-850A-8FB07C08E94E}"/>
              </a:ext>
            </a:extLst>
          </p:cNvPr>
          <p:cNvSpPr>
            <a:spLocks noGrp="1"/>
          </p:cNvSpPr>
          <p:nvPr>
            <p:ph type="body" sz="quarter" idx="42"/>
          </p:nvPr>
        </p:nvSpPr>
        <p:spPr>
          <a:xfrm>
            <a:off x="6699474" y="777965"/>
            <a:ext cx="180000" cy="180000"/>
          </a:xfrm>
        </p:spPr>
        <p:txBody>
          <a:bodyPr/>
          <a:lstStyle/>
          <a:p>
            <a:endParaRPr lang="da-DK"/>
          </a:p>
        </p:txBody>
      </p:sp>
      <p:sp>
        <p:nvSpPr>
          <p:cNvPr id="13" name="Pladsholder til tekst 12">
            <a:extLst>
              <a:ext uri="{FF2B5EF4-FFF2-40B4-BE49-F238E27FC236}">
                <a16:creationId xmlns:a16="http://schemas.microsoft.com/office/drawing/2014/main" id="{0BA5957F-AB21-DC4C-BB8C-CEB978CA914A}"/>
              </a:ext>
            </a:extLst>
          </p:cNvPr>
          <p:cNvSpPr>
            <a:spLocks noGrp="1"/>
          </p:cNvSpPr>
          <p:nvPr>
            <p:ph type="body" sz="quarter" idx="43"/>
          </p:nvPr>
        </p:nvSpPr>
        <p:spPr>
          <a:xfrm>
            <a:off x="6699474" y="1033146"/>
            <a:ext cx="180000" cy="180000"/>
          </a:xfrm>
        </p:spPr>
        <p:txBody>
          <a:bodyPr/>
          <a:lstStyle/>
          <a:p>
            <a:endParaRPr lang="da-DK"/>
          </a:p>
        </p:txBody>
      </p:sp>
      <p:sp>
        <p:nvSpPr>
          <p:cNvPr id="15" name="Pladsholder til tekst 14">
            <a:extLst>
              <a:ext uri="{FF2B5EF4-FFF2-40B4-BE49-F238E27FC236}">
                <a16:creationId xmlns:a16="http://schemas.microsoft.com/office/drawing/2014/main" id="{F995B202-30EB-5945-8431-78EA630B7750}"/>
              </a:ext>
            </a:extLst>
          </p:cNvPr>
          <p:cNvSpPr>
            <a:spLocks noGrp="1"/>
          </p:cNvSpPr>
          <p:nvPr>
            <p:ph type="body" sz="quarter" idx="44"/>
          </p:nvPr>
        </p:nvSpPr>
        <p:spPr>
          <a:xfrm>
            <a:off x="542925" y="4585060"/>
            <a:ext cx="180000" cy="180000"/>
          </a:xfrm>
        </p:spPr>
        <p:txBody>
          <a:bodyPr/>
          <a:lstStyle/>
          <a:p>
            <a:endParaRPr lang="da-DK" dirty="0"/>
          </a:p>
        </p:txBody>
      </p:sp>
    </p:spTree>
    <p:extLst>
      <p:ext uri="{BB962C8B-B14F-4D97-AF65-F5344CB8AC3E}">
        <p14:creationId xmlns:p14="http://schemas.microsoft.com/office/powerpoint/2010/main" val="420684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8056790" cy="504825"/>
          </a:xfrm>
        </p:spPr>
        <p:txBody>
          <a:bodyPr/>
          <a:lstStyle/>
          <a:p>
            <a:r>
              <a:rPr lang="da-DK" sz="2400" dirty="0">
                <a:solidFill>
                  <a:schemeClr val="bg1"/>
                </a:solidFill>
              </a:rPr>
              <a:t>Vigtigt med lokal tilpasning af roller og opgaver</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29072" y="2186604"/>
            <a:ext cx="4787898" cy="287598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GDPR</a:t>
            </a:r>
            <a:endParaRPr lang="da-DK" sz="1400" dirty="0">
              <a:solidFill>
                <a:schemeClr val="bg1"/>
              </a:solidFill>
            </a:endParaRPr>
          </a:p>
          <a:p>
            <a:pPr>
              <a:spcAft>
                <a:spcPts val="0"/>
              </a:spcAft>
            </a:pPr>
            <a:r>
              <a:rPr lang="da-DK" sz="1400" dirty="0">
                <a:solidFill>
                  <a:schemeClr val="bg1"/>
                </a:solidFill>
              </a:rPr>
              <a:t>GDPR definerer ikke specifikke roller som f.eks. mellemleder. Den taler om den dataansvarliges ansvar, og det er op til den enkelte myndighed at definere hvem, der er tovholder i organisationen på de enkelte dele af det ansvar.</a:t>
            </a:r>
          </a:p>
          <a:p>
            <a:pPr>
              <a:spcAft>
                <a:spcPts val="0"/>
              </a:spcAft>
            </a:pPr>
            <a:endParaRPr lang="da-DK" sz="1400" dirty="0">
              <a:solidFill>
                <a:schemeClr val="bg1"/>
              </a:solidFill>
            </a:endParaRPr>
          </a:p>
          <a:p>
            <a:pPr>
              <a:spcAft>
                <a:spcPts val="0"/>
              </a:spcAft>
            </a:pPr>
            <a:r>
              <a:rPr lang="da-DK" sz="1400" dirty="0">
                <a:solidFill>
                  <a:schemeClr val="bg1"/>
                </a:solidFill>
              </a:rPr>
              <a:t>I dette materiale har vi medtaget de dele af af den dataansvarliges ansvar, som vi mener hører hjemme hos mellemlederen. Opgaverne kan være anderledes fordelt i din organisation og materialet bør derfor tilpasses lokalt, så det afspejler den lokale opgavefordeling.</a:t>
            </a:r>
          </a:p>
          <a:p>
            <a:pPr>
              <a:spcAft>
                <a:spcPts val="800"/>
              </a:spcAft>
            </a:pPr>
            <a:endParaRPr lang="da-DK" sz="1400" dirty="0">
              <a:solidFill>
                <a:schemeClr val="bg1"/>
              </a:solidFill>
            </a:endParaRPr>
          </a:p>
          <a:p>
            <a:pPr>
              <a:spcAft>
                <a:spcPts val="800"/>
              </a:spcAft>
            </a:pPr>
            <a:endParaRPr lang="da-DK" sz="1400" dirty="0">
              <a:solidFill>
                <a:schemeClr val="bg1"/>
              </a:solidFill>
            </a:endParaRP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73056" y="2186604"/>
            <a:ext cx="4787898" cy="287598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ISO 27001</a:t>
            </a:r>
          </a:p>
          <a:p>
            <a:pPr>
              <a:spcAft>
                <a:spcPts val="0"/>
              </a:spcAft>
            </a:pPr>
            <a:r>
              <a:rPr lang="da-DK" sz="1400" dirty="0">
                <a:solidFill>
                  <a:schemeClr val="bg1"/>
                </a:solidFill>
              </a:rPr>
              <a:t>Det er forskelligt i hvilket omfang de enkelte myndigheder er forpligtet til at anvende ISO 27001. For nogle myndigheder er det et krav, for andre er det noget man har valgt. Du bør derfor orientere dig i forhold til jeres lokale anvendelse af ISO 27001.</a:t>
            </a:r>
          </a:p>
          <a:p>
            <a:pPr>
              <a:spcAft>
                <a:spcPts val="0"/>
              </a:spcAft>
            </a:pPr>
            <a:endParaRPr lang="da-DK" sz="1400" dirty="0">
              <a:solidFill>
                <a:schemeClr val="bg1"/>
              </a:solidFill>
            </a:endParaRPr>
          </a:p>
          <a:p>
            <a:pPr>
              <a:spcAft>
                <a:spcPts val="0"/>
              </a:spcAft>
            </a:pPr>
            <a:r>
              <a:rPr lang="da-DK" sz="1400" dirty="0">
                <a:solidFill>
                  <a:schemeClr val="bg1"/>
                </a:solidFill>
              </a:rPr>
              <a:t>Kravene til mellemlederen er fundet med udgangspunkt i ISO 27001’s kontroller i annex A.  Som udgangspunkt vælger den enkelte organisation selv hvilke kontroller der implementeres lokalt, og materialet bør derfor også tilpasses i forhold til hvilke kontroller der er valgt lokalt.</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FD26D40C-DCB9-304D-AA56-A263C1D0335A}"/>
              </a:ext>
            </a:extLst>
          </p:cNvPr>
          <p:cNvSpPr txBox="1"/>
          <p:nvPr/>
        </p:nvSpPr>
        <p:spPr>
          <a:xfrm>
            <a:off x="542924" y="1255340"/>
            <a:ext cx="9583715" cy="641445"/>
          </a:xfrm>
          <a:prstGeom prst="rect">
            <a:avLst/>
          </a:prstGeom>
          <a:noFill/>
        </p:spPr>
        <p:txBody>
          <a:bodyPr wrap="square" lIns="0" tIns="0" rIns="0" bIns="0" rtlCol="0">
            <a:noAutofit/>
          </a:bodyPr>
          <a:lstStyle/>
          <a:p>
            <a:r>
              <a:rPr lang="da-DK" sz="1400" dirty="0">
                <a:solidFill>
                  <a:schemeClr val="bg1"/>
                </a:solidFill>
              </a:rPr>
              <a:t>Materialet tager udgangspunkt i Rejsefortællingens definition af roller og ansvar for mellemledere, og er gjort konkret ved at holde den definition op imod kravene i databeskyttelsesforordningen (GDPR) og kravene i standarden for informationssikkerhed (ISO 27001).</a:t>
            </a:r>
          </a:p>
          <a:p>
            <a:pPr algn="l"/>
            <a:endParaRPr lang="da-DK" sz="1400" dirty="0" err="1">
              <a:solidFill>
                <a:srgbClr val="343536"/>
              </a:solidFill>
              <a:ea typeface="Work Sans" charset="0"/>
              <a:cs typeface="Work Sans" charset="0"/>
            </a:endParaRPr>
          </a:p>
        </p:txBody>
      </p:sp>
    </p:spTree>
    <p:extLst>
      <p:ext uri="{BB962C8B-B14F-4D97-AF65-F5344CB8AC3E}">
        <p14:creationId xmlns:p14="http://schemas.microsoft.com/office/powerpoint/2010/main" val="342024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dirty="0"/>
              <a:t>Hvorfor informationssikkerhed?</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751321" y="2589013"/>
            <a:ext cx="3584892"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a:xfrm>
            <a:off x="542926" y="1883855"/>
            <a:ext cx="4787900" cy="1410316"/>
          </a:xfrm>
        </p:spPr>
        <p:txBody>
          <a:bodyPr/>
          <a:lstStyle/>
          <a:p>
            <a:pPr>
              <a:buClr>
                <a:schemeClr val="bg1"/>
              </a:buClr>
            </a:pPr>
            <a:r>
              <a:rPr lang="da-DK" dirty="0"/>
              <a:t>Flere myndigheder har oplevet sikkerhedstrusler som f.eks. </a:t>
            </a:r>
            <a:r>
              <a:rPr lang="da-DK" dirty="0" err="1"/>
              <a:t>ransomware</a:t>
            </a:r>
            <a:r>
              <a:rPr lang="da-DK" dirty="0"/>
              <a:t>, der typisk benyttes til afpresning med en række direkte konsekvenser som f.eks.</a:t>
            </a:r>
          </a:p>
          <a:p>
            <a:pPr indent="-285750">
              <a:buClr>
                <a:schemeClr val="tx2"/>
              </a:buClr>
              <a:buFont typeface="Arial" panose="020B0604020202020204" pitchFamily="34" charset="0"/>
              <a:buChar char="•"/>
            </a:pPr>
            <a:r>
              <a:rPr lang="da-DK" dirty="0"/>
              <a:t>Tabt arbejdstid </a:t>
            </a:r>
          </a:p>
          <a:p>
            <a:pPr indent="-285750">
              <a:buClr>
                <a:schemeClr val="tx2"/>
              </a:buClr>
              <a:buFont typeface="Arial" panose="020B0604020202020204" pitchFamily="34" charset="0"/>
              <a:buChar char="•"/>
            </a:pPr>
            <a:r>
              <a:rPr lang="da-DK" dirty="0"/>
              <a:t>Tab af data og information</a:t>
            </a:r>
          </a:p>
          <a:p>
            <a:pPr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a:xfrm>
            <a:off x="542925" y="1559389"/>
            <a:ext cx="4787900" cy="289381"/>
          </a:xfrm>
        </p:spPr>
        <p:txBody>
          <a:bodyPr/>
          <a:lstStyle/>
          <a:p>
            <a:r>
              <a:rPr lang="da-DK" dirty="0"/>
              <a:t>Stigende problem i Danmark</a:t>
            </a:r>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a:xfrm>
            <a:off x="6751321" y="5246198"/>
            <a:ext cx="3584892" cy="297833"/>
          </a:xfrm>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a:xfrm>
            <a:off x="542925" y="4145035"/>
            <a:ext cx="4787900" cy="1410316"/>
          </a:xfrm>
        </p:spPr>
        <p:txBody>
          <a:bodyPr/>
          <a:lstStyle/>
          <a:p>
            <a:pPr>
              <a:buClr>
                <a:schemeClr val="tx2"/>
              </a:buClr>
            </a:pPr>
            <a:r>
              <a:rPr lang="da-DK" dirty="0"/>
              <a:t>Generelt har borgere og virksomheder i Danmark stor tillid til myndigheder. Men hvis kritiske informationer går tabt, eller bliver uhensigtsmæssigt spredt, vil tilliden blive brudt</a:t>
            </a:r>
            <a:r>
              <a:rPr lang="da-DK" dirty="0">
                <a:solidFill>
                  <a:srgbClr val="FF0000"/>
                </a:solidFill>
              </a:rPr>
              <a:t>.</a:t>
            </a:r>
            <a:r>
              <a:rPr lang="da-DK" dirty="0"/>
              <a:t> </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a:xfrm>
            <a:off x="542925" y="3838720"/>
            <a:ext cx="4787900" cy="289381"/>
          </a:xfrm>
        </p:spPr>
        <p:txBody>
          <a:bodyPr/>
          <a:lstStyle/>
          <a:p>
            <a:r>
              <a:rPr lang="da-DK" dirty="0"/>
              <a:t>Tabt tillid og tryghed</a:t>
            </a:r>
          </a:p>
        </p:txBody>
      </p:sp>
      <p:pic>
        <p:nvPicPr>
          <p:cNvPr id="2" name="Billede 1">
            <a:extLst>
              <a:ext uri="{FF2B5EF4-FFF2-40B4-BE49-F238E27FC236}">
                <a16:creationId xmlns:a16="http://schemas.microsoft.com/office/drawing/2014/main" id="{5FE81459-F133-D247-BDEB-DB7F18403F5D}"/>
              </a:ext>
            </a:extLst>
          </p:cNvPr>
          <p:cNvPicPr>
            <a:picLocks noChangeAspect="1"/>
          </p:cNvPicPr>
          <p:nvPr/>
        </p:nvPicPr>
        <p:blipFill>
          <a:blip r:embed="rId3"/>
          <a:stretch>
            <a:fillRect/>
          </a:stretch>
        </p:blipFill>
        <p:spPr>
          <a:xfrm>
            <a:off x="5826920" y="936144"/>
            <a:ext cx="4722018" cy="1617784"/>
          </a:xfrm>
          <a:prstGeom prst="rect">
            <a:avLst/>
          </a:prstGeom>
        </p:spPr>
      </p:pic>
      <p:pic>
        <p:nvPicPr>
          <p:cNvPr id="9" name="Billede 8">
            <a:extLst>
              <a:ext uri="{FF2B5EF4-FFF2-40B4-BE49-F238E27FC236}">
                <a16:creationId xmlns:a16="http://schemas.microsoft.com/office/drawing/2014/main" id="{916ACA0D-38BA-D340-9006-881C2BE7CD72}"/>
              </a:ext>
            </a:extLst>
          </p:cNvPr>
          <p:cNvPicPr>
            <a:picLocks noChangeAspect="1"/>
          </p:cNvPicPr>
          <p:nvPr/>
        </p:nvPicPr>
        <p:blipFill rotWithShape="1">
          <a:blip r:embed="rId4"/>
          <a:srcRect l="-4009" t="2" r="-4906" b="-7048"/>
          <a:stretch/>
        </p:blipFill>
        <p:spPr>
          <a:xfrm>
            <a:off x="5826919" y="3077553"/>
            <a:ext cx="4722017" cy="2101095"/>
          </a:xfrm>
          <a:prstGeom prst="rect">
            <a:avLst/>
          </a:prstGeom>
          <a:solidFill>
            <a:srgbClr val="F0DECB"/>
          </a:solidFill>
        </p:spPr>
      </p:pic>
    </p:spTree>
    <p:extLst>
      <p:ext uri="{BB962C8B-B14F-4D97-AF65-F5344CB8AC3E}">
        <p14:creationId xmlns:p14="http://schemas.microsoft.com/office/powerpoint/2010/main" val="265188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6493E622-304A-314D-8309-114828E298F7}"/>
              </a:ext>
            </a:extLst>
          </p:cNvPr>
          <p:cNvSpPr/>
          <p:nvPr/>
        </p:nvSpPr>
        <p:spPr>
          <a:xfrm>
            <a:off x="-21200" y="1"/>
            <a:ext cx="10900338" cy="6119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9" name="Rektangel 8">
            <a:extLst>
              <a:ext uri="{FF2B5EF4-FFF2-40B4-BE49-F238E27FC236}">
                <a16:creationId xmlns:a16="http://schemas.microsoft.com/office/drawing/2014/main" id="{35542BDC-61D7-E747-9C45-4C46CFCF8553}"/>
              </a:ext>
            </a:extLst>
          </p:cNvPr>
          <p:cNvSpPr/>
          <p:nvPr/>
        </p:nvSpPr>
        <p:spPr>
          <a:xfrm>
            <a:off x="2876974" y="2299918"/>
            <a:ext cx="5336469" cy="19058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0" name="Ellipse 29">
            <a:extLst>
              <a:ext uri="{FF2B5EF4-FFF2-40B4-BE49-F238E27FC236}">
                <a16:creationId xmlns:a16="http://schemas.microsoft.com/office/drawing/2014/main" id="{570F19C7-6783-454D-B809-2EBCB5B48396}"/>
              </a:ext>
            </a:extLst>
          </p:cNvPr>
          <p:cNvSpPr>
            <a:spLocks noChangeAspect="1"/>
          </p:cNvSpPr>
          <p:nvPr/>
        </p:nvSpPr>
        <p:spPr>
          <a:xfrm>
            <a:off x="7836463"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32" name="Ellipse 31">
            <a:extLst>
              <a:ext uri="{FF2B5EF4-FFF2-40B4-BE49-F238E27FC236}">
                <a16:creationId xmlns:a16="http://schemas.microsoft.com/office/drawing/2014/main" id="{11AB9388-5674-4968-8832-71593FA78C02}"/>
              </a:ext>
            </a:extLst>
          </p:cNvPr>
          <p:cNvSpPr/>
          <p:nvPr/>
        </p:nvSpPr>
        <p:spPr>
          <a:xfrm>
            <a:off x="4758310"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9" name="Ellipse 28">
            <a:extLst>
              <a:ext uri="{FF2B5EF4-FFF2-40B4-BE49-F238E27FC236}">
                <a16:creationId xmlns:a16="http://schemas.microsoft.com/office/drawing/2014/main" id="{B74E797F-6A97-459B-B550-45CB4A6B4B37}"/>
              </a:ext>
            </a:extLst>
          </p:cNvPr>
          <p:cNvSpPr/>
          <p:nvPr/>
        </p:nvSpPr>
        <p:spPr>
          <a:xfrm>
            <a:off x="2191127" y="1776757"/>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8" name="Ellipse 27">
            <a:extLst>
              <a:ext uri="{FF2B5EF4-FFF2-40B4-BE49-F238E27FC236}">
                <a16:creationId xmlns:a16="http://schemas.microsoft.com/office/drawing/2014/main" id="{E5ED75AA-27FF-422C-B5F6-320867A6E8C4}"/>
              </a:ext>
            </a:extLst>
          </p:cNvPr>
          <p:cNvSpPr>
            <a:spLocks noChangeAspect="1"/>
          </p:cNvSpPr>
          <p:nvPr/>
        </p:nvSpPr>
        <p:spPr>
          <a:xfrm>
            <a:off x="4758310" y="135737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6" name="Ellipse 25">
            <a:extLst>
              <a:ext uri="{FF2B5EF4-FFF2-40B4-BE49-F238E27FC236}">
                <a16:creationId xmlns:a16="http://schemas.microsoft.com/office/drawing/2014/main" id="{B8405B27-EE45-4104-B9E4-F45BDCF9364F}"/>
              </a:ext>
            </a:extLst>
          </p:cNvPr>
          <p:cNvSpPr>
            <a:spLocks noChangeAspect="1"/>
          </p:cNvSpPr>
          <p:nvPr/>
        </p:nvSpPr>
        <p:spPr>
          <a:xfrm>
            <a:off x="7805598" y="1776757"/>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5" name="Ellipse 24">
            <a:extLst>
              <a:ext uri="{FF2B5EF4-FFF2-40B4-BE49-F238E27FC236}">
                <a16:creationId xmlns:a16="http://schemas.microsoft.com/office/drawing/2014/main" id="{F77CA627-BB54-4958-B698-791EE7E1F3B0}"/>
              </a:ext>
            </a:extLst>
          </p:cNvPr>
          <p:cNvSpPr>
            <a:spLocks noChangeAspect="1"/>
          </p:cNvSpPr>
          <p:nvPr/>
        </p:nvSpPr>
        <p:spPr>
          <a:xfrm>
            <a:off x="2191127"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a:xfrm>
            <a:off x="542925" y="503238"/>
            <a:ext cx="8186208" cy="792162"/>
          </a:xfrm>
        </p:spPr>
        <p:txBody>
          <a:bodyPr/>
          <a:lstStyle/>
          <a:p>
            <a:r>
              <a:rPr lang="da-DK" sz="3200" dirty="0"/>
              <a:t>Ansvaret er fordelt på hele organisationen</a:t>
            </a:r>
          </a:p>
        </p:txBody>
      </p:sp>
      <p:sp>
        <p:nvSpPr>
          <p:cNvPr id="12" name="Tekstfelt 11">
            <a:extLst>
              <a:ext uri="{FF2B5EF4-FFF2-40B4-BE49-F238E27FC236}">
                <a16:creationId xmlns:a16="http://schemas.microsoft.com/office/drawing/2014/main" id="{BF41952F-0CCF-4ACB-B61C-572183FA1D7F}"/>
              </a:ext>
            </a:extLst>
          </p:cNvPr>
          <p:cNvSpPr txBox="1"/>
          <p:nvPr/>
        </p:nvSpPr>
        <p:spPr>
          <a:xfrm>
            <a:off x="0" y="4310555"/>
            <a:ext cx="2692399" cy="430887"/>
          </a:xfrm>
          <a:prstGeom prst="rect">
            <a:avLst/>
          </a:prstGeom>
          <a:noFill/>
        </p:spPr>
        <p:txBody>
          <a:bodyPr wrap="square" lIns="0" tIns="0" rIns="0" bIns="0" rtlCol="0" anchor="b" anchorCtr="0">
            <a:noAutofit/>
          </a:bodyPr>
          <a:lstStyle/>
          <a:p>
            <a:pPr algn="r"/>
            <a:r>
              <a:rPr lang="da-DK" sz="1400" b="1" dirty="0">
                <a:solidFill>
                  <a:srgbClr val="3F4DC2"/>
                </a:solidFill>
                <a:latin typeface="Arial" panose="020B0604020202020204" pitchFamily="34" charset="0"/>
                <a:ea typeface="Work Sans" charset="0"/>
                <a:cs typeface="Arial" panose="020B0604020202020204" pitchFamily="34" charset="0"/>
              </a:rPr>
              <a:t>Informationssikkerheds-</a:t>
            </a:r>
          </a:p>
          <a:p>
            <a:pPr algn="r"/>
            <a:r>
              <a:rPr lang="da-DK" sz="1400" b="1" dirty="0">
                <a:solidFill>
                  <a:srgbClr val="3F4DC2"/>
                </a:solidFill>
                <a:latin typeface="Arial" panose="020B0604020202020204" pitchFamily="34" charset="0"/>
                <a:ea typeface="Work Sans" charset="0"/>
                <a:cs typeface="Arial" panose="020B0604020202020204" pitchFamily="34" charset="0"/>
              </a:rPr>
              <a:t>koordinator</a:t>
            </a:r>
          </a:p>
        </p:txBody>
      </p:sp>
      <p:sp>
        <p:nvSpPr>
          <p:cNvPr id="15" name="Tekstfelt 14">
            <a:extLst>
              <a:ext uri="{FF2B5EF4-FFF2-40B4-BE49-F238E27FC236}">
                <a16:creationId xmlns:a16="http://schemas.microsoft.com/office/drawing/2014/main" id="{D891A10E-289E-4AE3-8CF6-A26F88FD16B7}"/>
              </a:ext>
            </a:extLst>
          </p:cNvPr>
          <p:cNvSpPr txBox="1"/>
          <p:nvPr/>
        </p:nvSpPr>
        <p:spPr>
          <a:xfrm>
            <a:off x="5254626" y="4525998"/>
            <a:ext cx="1722498" cy="215444"/>
          </a:xfrm>
          <a:prstGeom prst="rect">
            <a:avLst/>
          </a:prstGeom>
          <a:noFill/>
        </p:spPr>
        <p:txBody>
          <a:bodyPr wrap="square" lIns="0" tIns="0" rIns="0" bIns="0" rtlCol="0" anchor="b" anchorCtr="0">
            <a:noAutofit/>
          </a:bodyPr>
          <a:lstStyle/>
          <a:p>
            <a:r>
              <a:rPr lang="da-DK" sz="1400" b="1" dirty="0">
                <a:latin typeface="Arial" panose="020B0604020202020204" pitchFamily="34" charset="0"/>
                <a:ea typeface="Work Sans" charset="0"/>
                <a:cs typeface="Arial" panose="020B0604020202020204" pitchFamily="34" charset="0"/>
              </a:rPr>
              <a:t>Medarbejdere</a:t>
            </a:r>
          </a:p>
        </p:txBody>
      </p:sp>
      <p:sp>
        <p:nvSpPr>
          <p:cNvPr id="16" name="Tekstfelt 15">
            <a:extLst>
              <a:ext uri="{FF2B5EF4-FFF2-40B4-BE49-F238E27FC236}">
                <a16:creationId xmlns:a16="http://schemas.microsoft.com/office/drawing/2014/main" id="{4B8D240E-0079-40A9-BBDC-D9C0A1502CCC}"/>
              </a:ext>
            </a:extLst>
          </p:cNvPr>
          <p:cNvSpPr txBox="1"/>
          <p:nvPr/>
        </p:nvSpPr>
        <p:spPr>
          <a:xfrm>
            <a:off x="5254626" y="1471005"/>
            <a:ext cx="2692399" cy="215444"/>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Topledelse</a:t>
            </a:r>
          </a:p>
        </p:txBody>
      </p:sp>
      <p:sp>
        <p:nvSpPr>
          <p:cNvPr id="17" name="Rektangel 16">
            <a:extLst>
              <a:ext uri="{FF2B5EF4-FFF2-40B4-BE49-F238E27FC236}">
                <a16:creationId xmlns:a16="http://schemas.microsoft.com/office/drawing/2014/main" id="{00D67FB6-CD7B-4317-9B87-CCE5E5C1119D}"/>
              </a:ext>
            </a:extLst>
          </p:cNvPr>
          <p:cNvSpPr/>
          <p:nvPr/>
        </p:nvSpPr>
        <p:spPr>
          <a:xfrm>
            <a:off x="5254626" y="1695673"/>
            <a:ext cx="1984839" cy="553998"/>
          </a:xfrm>
          <a:prstGeom prst="rect">
            <a:avLst/>
          </a:prstGeom>
        </p:spPr>
        <p:txBody>
          <a:bodyPr wrap="square" lIns="0" tIns="0" rIns="0" bIns="0">
            <a:spAutoFit/>
          </a:bodyPr>
          <a:lstStyle/>
          <a:p>
            <a:pPr>
              <a:lnSpc>
                <a:spcPct val="100000"/>
              </a:lnSpc>
            </a:pPr>
            <a:r>
              <a:rPr lang="da-DK" sz="1200" dirty="0">
                <a:solidFill>
                  <a:schemeClr val="tx2"/>
                </a:solidFill>
              </a:rPr>
              <a:t>Har det overordnede ansvar og fordeler roller og ansvar i organisationen</a:t>
            </a:r>
          </a:p>
        </p:txBody>
      </p:sp>
      <p:sp>
        <p:nvSpPr>
          <p:cNvPr id="18" name="Rektangel 17">
            <a:extLst>
              <a:ext uri="{FF2B5EF4-FFF2-40B4-BE49-F238E27FC236}">
                <a16:creationId xmlns:a16="http://schemas.microsoft.com/office/drawing/2014/main" id="{FAB4A35F-6F54-4940-A10C-340845783348}"/>
              </a:ext>
            </a:extLst>
          </p:cNvPr>
          <p:cNvSpPr/>
          <p:nvPr/>
        </p:nvSpPr>
        <p:spPr>
          <a:xfrm>
            <a:off x="8476084" y="4772369"/>
            <a:ext cx="2122465" cy="1107996"/>
          </a:xfrm>
          <a:prstGeom prst="rect">
            <a:avLst/>
          </a:prstGeom>
        </p:spPr>
        <p:txBody>
          <a:bodyPr wrap="square" lIns="0" tIns="0" rIns="0" bIns="0">
            <a:spAutoFit/>
          </a:bodyPr>
          <a:lstStyle/>
          <a:p>
            <a:r>
              <a:rPr lang="da-DK" sz="1200" dirty="0">
                <a:solidFill>
                  <a:schemeClr val="tx2"/>
                </a:solidFill>
              </a:rPr>
              <a:t>Rådgiver og hjælper organisationen med at overholde de databeskyttelses-</a:t>
            </a:r>
            <a:br>
              <a:rPr lang="da-DK" sz="1200" dirty="0">
                <a:solidFill>
                  <a:schemeClr val="tx2"/>
                </a:solidFill>
              </a:rPr>
            </a:br>
            <a:r>
              <a:rPr lang="da-DK" sz="1200" dirty="0">
                <a:solidFill>
                  <a:schemeClr val="tx2"/>
                </a:solidFill>
              </a:rPr>
              <a:t>retslige regler og skal </a:t>
            </a:r>
            <a:r>
              <a:rPr lang="da-DK" sz="1200" dirty="0" err="1">
                <a:solidFill>
                  <a:schemeClr val="tx2"/>
                </a:solidFill>
              </a:rPr>
              <a:t>ind-drages</a:t>
            </a:r>
            <a:r>
              <a:rPr lang="da-DK" sz="1200" dirty="0">
                <a:solidFill>
                  <a:schemeClr val="tx2"/>
                </a:solidFill>
              </a:rPr>
              <a:t> i alle spørgsmål om beskyttelse af persondata. </a:t>
            </a:r>
          </a:p>
        </p:txBody>
      </p:sp>
      <p:sp>
        <p:nvSpPr>
          <p:cNvPr id="19" name="Rektangel 18">
            <a:extLst>
              <a:ext uri="{FF2B5EF4-FFF2-40B4-BE49-F238E27FC236}">
                <a16:creationId xmlns:a16="http://schemas.microsoft.com/office/drawing/2014/main" id="{55667F94-7661-475A-A7EA-4BD23ABA7A0D}"/>
              </a:ext>
            </a:extLst>
          </p:cNvPr>
          <p:cNvSpPr/>
          <p:nvPr/>
        </p:nvSpPr>
        <p:spPr>
          <a:xfrm>
            <a:off x="8476085" y="1933824"/>
            <a:ext cx="1800173" cy="408567"/>
          </a:xfrm>
          <a:prstGeom prst="rect">
            <a:avLst/>
          </a:prstGeom>
        </p:spPr>
        <p:txBody>
          <a:bodyPr wrap="square" lIns="0" tIns="0" rIns="0" bIns="0" anchor="b" anchorCtr="0">
            <a:noAutofit/>
          </a:bodyPr>
          <a:lstStyle/>
          <a:p>
            <a:endParaRPr lang="da-DK" sz="1400" b="1" dirty="0">
              <a:latin typeface="Arial" panose="020B0604020202020204" pitchFamily="34" charset="0"/>
              <a:ea typeface="Work Sans" charset="0"/>
              <a:cs typeface="Arial" panose="020B0604020202020204" pitchFamily="34" charset="0"/>
            </a:endParaRPr>
          </a:p>
          <a:p>
            <a:r>
              <a:rPr lang="da-DK" sz="1400" b="1" dirty="0">
                <a:latin typeface="Arial" panose="020B0604020202020204" pitchFamily="34" charset="0"/>
                <a:ea typeface="Work Sans" charset="0"/>
                <a:cs typeface="Arial" panose="020B0604020202020204" pitchFamily="34" charset="0"/>
              </a:rPr>
              <a:t>Data- og systemejer</a:t>
            </a:r>
          </a:p>
        </p:txBody>
      </p:sp>
      <p:sp>
        <p:nvSpPr>
          <p:cNvPr id="21" name="Rektangel 20">
            <a:extLst>
              <a:ext uri="{FF2B5EF4-FFF2-40B4-BE49-F238E27FC236}">
                <a16:creationId xmlns:a16="http://schemas.microsoft.com/office/drawing/2014/main" id="{5A9B8CFF-C141-40C1-9BB1-EFF2A7552400}"/>
              </a:ext>
            </a:extLst>
          </p:cNvPr>
          <p:cNvSpPr/>
          <p:nvPr/>
        </p:nvSpPr>
        <p:spPr>
          <a:xfrm>
            <a:off x="8476085" y="2375259"/>
            <a:ext cx="1763154" cy="369332"/>
          </a:xfrm>
          <a:prstGeom prst="rect">
            <a:avLst/>
          </a:prstGeom>
        </p:spPr>
        <p:txBody>
          <a:bodyPr wrap="square" lIns="0" tIns="0" rIns="0" bIns="0">
            <a:spAutoFit/>
          </a:bodyPr>
          <a:lstStyle/>
          <a:p>
            <a:pPr>
              <a:lnSpc>
                <a:spcPct val="100000"/>
              </a:lnSpc>
            </a:pPr>
            <a:r>
              <a:rPr lang="da-DK" sz="1200" dirty="0">
                <a:solidFill>
                  <a:schemeClr val="tx2"/>
                </a:solidFill>
              </a:rPr>
              <a:t>Har ansvar for data og de systemer, data ligger i</a:t>
            </a:r>
          </a:p>
        </p:txBody>
      </p:sp>
      <p:sp>
        <p:nvSpPr>
          <p:cNvPr id="22" name="Rektangel 21">
            <a:extLst>
              <a:ext uri="{FF2B5EF4-FFF2-40B4-BE49-F238E27FC236}">
                <a16:creationId xmlns:a16="http://schemas.microsoft.com/office/drawing/2014/main" id="{E3523714-AE62-4DE9-8249-66B3FE847F1F}"/>
              </a:ext>
            </a:extLst>
          </p:cNvPr>
          <p:cNvSpPr/>
          <p:nvPr/>
        </p:nvSpPr>
        <p:spPr>
          <a:xfrm>
            <a:off x="410282" y="4772369"/>
            <a:ext cx="2282117" cy="369332"/>
          </a:xfrm>
          <a:prstGeom prst="rect">
            <a:avLst/>
          </a:prstGeom>
        </p:spPr>
        <p:txBody>
          <a:bodyPr wrap="square" lIns="0" tIns="0" rIns="0" bIns="0">
            <a:spAutoFit/>
          </a:bodyPr>
          <a:lstStyle/>
          <a:p>
            <a:pPr algn="r">
              <a:lnSpc>
                <a:spcPct val="100000"/>
              </a:lnSpc>
            </a:pPr>
            <a:r>
              <a:rPr lang="da-DK" sz="1200" dirty="0">
                <a:solidFill>
                  <a:schemeClr val="tx2"/>
                </a:solidFill>
              </a:rPr>
              <a:t>Organisationens tværgående daglige sikkerhedsleder</a:t>
            </a:r>
          </a:p>
        </p:txBody>
      </p:sp>
      <p:sp>
        <p:nvSpPr>
          <p:cNvPr id="23" name="Rektangel 22">
            <a:extLst>
              <a:ext uri="{FF2B5EF4-FFF2-40B4-BE49-F238E27FC236}">
                <a16:creationId xmlns:a16="http://schemas.microsoft.com/office/drawing/2014/main" id="{16B63567-F4B7-4362-9418-CEB7F95F2EEF}"/>
              </a:ext>
            </a:extLst>
          </p:cNvPr>
          <p:cNvSpPr/>
          <p:nvPr/>
        </p:nvSpPr>
        <p:spPr>
          <a:xfrm>
            <a:off x="554169" y="2375259"/>
            <a:ext cx="2117210" cy="738664"/>
          </a:xfrm>
          <a:prstGeom prst="rect">
            <a:avLst/>
          </a:prstGeom>
        </p:spPr>
        <p:txBody>
          <a:bodyPr wrap="square" lIns="0" tIns="0" rIns="0" bIns="0">
            <a:spAutoFit/>
          </a:bodyPr>
          <a:lstStyle/>
          <a:p>
            <a:pPr algn="r"/>
            <a:r>
              <a:rPr lang="da-DK" sz="1200" dirty="0">
                <a:solidFill>
                  <a:schemeClr val="tx2"/>
                </a:solidFill>
              </a:rPr>
              <a:t>Har ansvar for at informationssikkerhed bliver indarbejdet i arbejdsgange og processer</a:t>
            </a:r>
          </a:p>
        </p:txBody>
      </p:sp>
      <p:sp>
        <p:nvSpPr>
          <p:cNvPr id="24" name="Tekstfelt 23">
            <a:extLst>
              <a:ext uri="{FF2B5EF4-FFF2-40B4-BE49-F238E27FC236}">
                <a16:creationId xmlns:a16="http://schemas.microsoft.com/office/drawing/2014/main" id="{29A981CD-EDF7-44D9-9EF3-25D8BB64344F}"/>
              </a:ext>
            </a:extLst>
          </p:cNvPr>
          <p:cNvSpPr txBox="1"/>
          <p:nvPr/>
        </p:nvSpPr>
        <p:spPr>
          <a:xfrm>
            <a:off x="374496" y="1617968"/>
            <a:ext cx="2296883" cy="724424"/>
          </a:xfrm>
          <a:prstGeom prst="rect">
            <a:avLst/>
          </a:prstGeom>
          <a:noFill/>
        </p:spPr>
        <p:txBody>
          <a:bodyPr wrap="square" lIns="0" tIns="0" rIns="0" bIns="0" rtlCol="0" anchor="b" anchorCtr="0">
            <a:noAutofit/>
          </a:bodyPr>
          <a:lstStyle/>
          <a:p>
            <a:pPr algn="r"/>
            <a:r>
              <a:rPr lang="da-DK" sz="1400" b="1" dirty="0">
                <a:solidFill>
                  <a:schemeClr val="accent1"/>
                </a:solidFill>
                <a:latin typeface="Arial" panose="020B0604020202020204" pitchFamily="34" charset="0"/>
                <a:ea typeface="Work Sans" charset="0"/>
                <a:cs typeface="Arial" panose="020B0604020202020204" pitchFamily="34" charset="0"/>
              </a:rPr>
              <a:t>Dig som</a:t>
            </a:r>
          </a:p>
          <a:p>
            <a:pPr algn="r"/>
            <a:r>
              <a:rPr lang="da-DK" sz="1400" b="1" dirty="0">
                <a:solidFill>
                  <a:schemeClr val="accent1"/>
                </a:solidFill>
                <a:latin typeface="Arial" panose="020B0604020202020204" pitchFamily="34" charset="0"/>
                <a:ea typeface="Work Sans" charset="0"/>
                <a:cs typeface="Arial" panose="020B0604020202020204" pitchFamily="34" charset="0"/>
              </a:rPr>
              <a:t>mellemleder</a:t>
            </a:r>
          </a:p>
        </p:txBody>
      </p:sp>
      <p:sp>
        <p:nvSpPr>
          <p:cNvPr id="10" name="Tekstfelt 9">
            <a:extLst>
              <a:ext uri="{FF2B5EF4-FFF2-40B4-BE49-F238E27FC236}">
                <a16:creationId xmlns:a16="http://schemas.microsoft.com/office/drawing/2014/main" id="{CD9CCFC6-D92C-4506-9E6F-E09B6F4978B9}"/>
              </a:ext>
            </a:extLst>
          </p:cNvPr>
          <p:cNvSpPr txBox="1"/>
          <p:nvPr/>
        </p:nvSpPr>
        <p:spPr>
          <a:xfrm>
            <a:off x="8476085" y="4297693"/>
            <a:ext cx="2122465" cy="443749"/>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Data </a:t>
            </a:r>
            <a:r>
              <a:rPr lang="da-DK" sz="1400" b="1" dirty="0" err="1">
                <a:solidFill>
                  <a:srgbClr val="3F4DC2"/>
                </a:solidFill>
                <a:latin typeface="Arial" panose="020B0604020202020204" pitchFamily="34" charset="0"/>
                <a:ea typeface="Work Sans" charset="0"/>
                <a:cs typeface="Arial" panose="020B0604020202020204" pitchFamily="34" charset="0"/>
              </a:rPr>
              <a:t>protection</a:t>
            </a:r>
            <a:r>
              <a:rPr lang="da-DK" sz="1400" b="1" dirty="0">
                <a:solidFill>
                  <a:srgbClr val="3F4DC2"/>
                </a:solidFill>
                <a:latin typeface="Arial" panose="020B0604020202020204" pitchFamily="34" charset="0"/>
                <a:ea typeface="Work Sans" charset="0"/>
                <a:cs typeface="Arial" panose="020B0604020202020204" pitchFamily="34" charset="0"/>
              </a:rPr>
              <a:t> officer (DPO)</a:t>
            </a:r>
          </a:p>
        </p:txBody>
      </p:sp>
      <p:sp>
        <p:nvSpPr>
          <p:cNvPr id="31" name="Rektangel 30">
            <a:extLst>
              <a:ext uri="{FF2B5EF4-FFF2-40B4-BE49-F238E27FC236}">
                <a16:creationId xmlns:a16="http://schemas.microsoft.com/office/drawing/2014/main" id="{6028EC07-233B-4104-9D0E-53CA2215E4F0}"/>
              </a:ext>
            </a:extLst>
          </p:cNvPr>
          <p:cNvSpPr/>
          <p:nvPr/>
        </p:nvSpPr>
        <p:spPr>
          <a:xfrm>
            <a:off x="5254626" y="4772369"/>
            <a:ext cx="1722498" cy="738664"/>
          </a:xfrm>
          <a:prstGeom prst="rect">
            <a:avLst/>
          </a:prstGeom>
        </p:spPr>
        <p:txBody>
          <a:bodyPr wrap="square" lIns="0" tIns="0" rIns="0" bIns="0">
            <a:spAutoFit/>
          </a:bodyPr>
          <a:lstStyle/>
          <a:p>
            <a:pPr>
              <a:lnSpc>
                <a:spcPct val="100000"/>
              </a:lnSpc>
            </a:pPr>
            <a:r>
              <a:rPr lang="da-DK" sz="1200" dirty="0">
                <a:solidFill>
                  <a:schemeClr val="tx2"/>
                </a:solidFill>
              </a:rPr>
              <a:t>Har ansvar for at overholde gældende politikker og rapportere risici og hændelser</a:t>
            </a:r>
          </a:p>
        </p:txBody>
      </p:sp>
      <p:sp>
        <p:nvSpPr>
          <p:cNvPr id="610" name="Tekstfelt 609">
            <a:extLst>
              <a:ext uri="{FF2B5EF4-FFF2-40B4-BE49-F238E27FC236}">
                <a16:creationId xmlns:a16="http://schemas.microsoft.com/office/drawing/2014/main" id="{6512E002-0205-BA45-A3D5-FF5223C262F4}"/>
              </a:ext>
            </a:extLst>
          </p:cNvPr>
          <p:cNvSpPr txBox="1"/>
          <p:nvPr/>
        </p:nvSpPr>
        <p:spPr>
          <a:xfrm>
            <a:off x="3264794" y="2967895"/>
            <a:ext cx="4568227" cy="609737"/>
          </a:xfrm>
          <a:prstGeom prst="rect">
            <a:avLst/>
          </a:prstGeom>
          <a:solidFill>
            <a:schemeClr val="tx1"/>
          </a:solidFill>
        </p:spPr>
        <p:txBody>
          <a:bodyPr wrap="square" lIns="180000" tIns="180000" rIns="180000" bIns="180000" rtlCol="0">
            <a:spAutoFit/>
          </a:bodyPr>
          <a:lstStyle/>
          <a:p>
            <a:pPr algn="ctr"/>
            <a:r>
              <a:rPr lang="da-DK" sz="1600" b="1" dirty="0">
                <a:solidFill>
                  <a:schemeClr val="bg1"/>
                </a:solidFill>
                <a:latin typeface="Arial" panose="020B0604020202020204" pitchFamily="34" charset="0"/>
                <a:ea typeface="Work Sans" charset="0"/>
                <a:cs typeface="Arial" panose="020B0604020202020204" pitchFamily="34" charset="0"/>
              </a:rPr>
              <a:t>Informationssikkerhed i din myndighed</a:t>
            </a:r>
          </a:p>
        </p:txBody>
      </p:sp>
      <p:pic>
        <p:nvPicPr>
          <p:cNvPr id="39" name="Billede 38">
            <a:extLst>
              <a:ext uri="{FF2B5EF4-FFF2-40B4-BE49-F238E27FC236}">
                <a16:creationId xmlns:a16="http://schemas.microsoft.com/office/drawing/2014/main" id="{A08E50B1-581E-DE45-81F0-F2A3DB3E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606" y="1141662"/>
            <a:ext cx="900000" cy="1800000"/>
          </a:xfrm>
          <a:prstGeom prst="rect">
            <a:avLst/>
          </a:prstGeom>
        </p:spPr>
      </p:pic>
      <p:pic>
        <p:nvPicPr>
          <p:cNvPr id="40" name="Billede 39">
            <a:extLst>
              <a:ext uri="{FF2B5EF4-FFF2-40B4-BE49-F238E27FC236}">
                <a16:creationId xmlns:a16="http://schemas.microsoft.com/office/drawing/2014/main" id="{0F2A4DEF-ED03-6141-BEAD-0C0AB6747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2084" y="984494"/>
            <a:ext cx="899683" cy="1800000"/>
          </a:xfrm>
          <a:prstGeom prst="rect">
            <a:avLst/>
          </a:prstGeom>
        </p:spPr>
      </p:pic>
      <p:pic>
        <p:nvPicPr>
          <p:cNvPr id="41" name="Billede 40">
            <a:extLst>
              <a:ext uri="{FF2B5EF4-FFF2-40B4-BE49-F238E27FC236}">
                <a16:creationId xmlns:a16="http://schemas.microsoft.com/office/drawing/2014/main" id="{411ED131-E3BB-E74E-A26E-146041FD7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8870" y="1141662"/>
            <a:ext cx="899683" cy="1800000"/>
          </a:xfrm>
          <a:prstGeom prst="rect">
            <a:avLst/>
          </a:prstGeom>
        </p:spPr>
      </p:pic>
      <p:pic>
        <p:nvPicPr>
          <p:cNvPr id="42" name="Billede 41">
            <a:extLst>
              <a:ext uri="{FF2B5EF4-FFF2-40B4-BE49-F238E27FC236}">
                <a16:creationId xmlns:a16="http://schemas.microsoft.com/office/drawing/2014/main" id="{49554E6C-FC1A-CE44-99F4-2612BCC5B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1925" y="3828947"/>
            <a:ext cx="900000" cy="1800000"/>
          </a:xfrm>
          <a:prstGeom prst="rect">
            <a:avLst/>
          </a:prstGeom>
        </p:spPr>
      </p:pic>
      <p:pic>
        <p:nvPicPr>
          <p:cNvPr id="43" name="Billede 42">
            <a:extLst>
              <a:ext uri="{FF2B5EF4-FFF2-40B4-BE49-F238E27FC236}">
                <a16:creationId xmlns:a16="http://schemas.microsoft.com/office/drawing/2014/main" id="{B51220B3-CE74-4D43-ABE3-79000AD7B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8765" y="3828947"/>
            <a:ext cx="899683" cy="1800000"/>
          </a:xfrm>
          <a:prstGeom prst="rect">
            <a:avLst/>
          </a:prstGeom>
        </p:spPr>
      </p:pic>
      <p:pic>
        <p:nvPicPr>
          <p:cNvPr id="44" name="Billede 43">
            <a:extLst>
              <a:ext uri="{FF2B5EF4-FFF2-40B4-BE49-F238E27FC236}">
                <a16:creationId xmlns:a16="http://schemas.microsoft.com/office/drawing/2014/main" id="{8C3264A6-C269-814E-A757-1CE80C3B66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8711" y="3828947"/>
            <a:ext cx="900000" cy="1800000"/>
          </a:xfrm>
          <a:prstGeom prst="rect">
            <a:avLst/>
          </a:prstGeom>
        </p:spPr>
      </p:pic>
    </p:spTree>
    <p:extLst>
      <p:ext uri="{BB962C8B-B14F-4D97-AF65-F5344CB8AC3E}">
        <p14:creationId xmlns:p14="http://schemas.microsoft.com/office/powerpoint/2010/main" val="282067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3D774C-0E3C-4F30-9728-69FD32300DE7}"/>
              </a:ext>
            </a:extLst>
          </p:cNvPr>
          <p:cNvSpPr/>
          <p:nvPr/>
        </p:nvSpPr>
        <p:spPr>
          <a:xfrm>
            <a:off x="543163" y="1619250"/>
            <a:ext cx="4787662" cy="4500415"/>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91" tIns="179991" rIns="179991" bIns="179991"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77BB8C9D-4BF4-4DA3-A562-5211A4B9F765}"/>
              </a:ext>
            </a:extLst>
          </p:cNvPr>
          <p:cNvSpPr>
            <a:spLocks noGrp="1"/>
          </p:cNvSpPr>
          <p:nvPr>
            <p:ph type="title"/>
          </p:nvPr>
        </p:nvSpPr>
        <p:spPr/>
        <p:txBody>
          <a:bodyPr/>
          <a:lstStyle/>
          <a:p>
            <a:r>
              <a:rPr lang="da-DK" sz="3200" dirty="0"/>
              <a:t>Du er både mellemleder og medarbejder</a:t>
            </a:r>
          </a:p>
        </p:txBody>
      </p:sp>
      <p:sp>
        <p:nvSpPr>
          <p:cNvPr id="4" name="Content Placeholder 1">
            <a:extLst>
              <a:ext uri="{FF2B5EF4-FFF2-40B4-BE49-F238E27FC236}">
                <a16:creationId xmlns:a16="http://schemas.microsoft.com/office/drawing/2014/main" id="{E2F8F274-5D4F-48B5-9485-A77AC81534C2}"/>
              </a:ext>
            </a:extLst>
          </p:cNvPr>
          <p:cNvSpPr txBox="1">
            <a:spLocks/>
          </p:cNvSpPr>
          <p:nvPr/>
        </p:nvSpPr>
        <p:spPr bwMode="auto">
          <a:xfrm>
            <a:off x="853000" y="2021678"/>
            <a:ext cx="4311680" cy="36847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59" tIns="66459" rIns="66459" bIns="66459"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39" lvl="1" indent="0">
              <a:buClr>
                <a:schemeClr val="tx2"/>
              </a:buClr>
              <a:buNone/>
            </a:pPr>
            <a:r>
              <a:rPr lang="da-DK" sz="1400" dirty="0">
                <a:solidFill>
                  <a:srgbClr val="000000"/>
                </a:solidFill>
                <a:latin typeface="Arial" panose="020B0604020202020204" pitchFamily="34" charset="0"/>
                <a:cs typeface="Arial" panose="020B0604020202020204" pitchFamily="34" charset="0"/>
              </a:rPr>
              <a:t>Som </a:t>
            </a:r>
            <a:r>
              <a:rPr lang="da-DK" sz="1400" b="1" dirty="0">
                <a:solidFill>
                  <a:srgbClr val="000000"/>
                </a:solidFill>
                <a:latin typeface="Arial" panose="020B0604020202020204" pitchFamily="34" charset="0"/>
                <a:cs typeface="Arial" panose="020B0604020202020204" pitchFamily="34" charset="0"/>
              </a:rPr>
              <a:t>medarbejder</a:t>
            </a:r>
            <a:r>
              <a:rPr lang="da-DK" sz="1400" dirty="0">
                <a:solidFill>
                  <a:srgbClr val="000000"/>
                </a:solidFill>
                <a:latin typeface="Arial" panose="020B0604020202020204" pitchFamily="34" charset="0"/>
                <a:cs typeface="Arial" panose="020B0604020202020204" pitchFamily="34" charset="0"/>
              </a:rPr>
              <a:t> er du med til i praksis at sikre, at de enkelte opgaver udføres på en måde, så vi som myndighed samlet set både efterlever lovgivningen, og vores egne interne politikker – og undgår alvorlige økonomiske tab, personlige konsekvenser, tab af borgernes tillid, offentlig kritik og bøder m.v.</a:t>
            </a:r>
          </a:p>
          <a:p>
            <a:pPr marL="1587" lvl="1" indent="0">
              <a:buClr>
                <a:schemeClr val="tx2"/>
              </a:buClr>
              <a:buNone/>
            </a:pPr>
            <a:endParaRPr lang="da-DK" sz="1400" dirty="0">
              <a:solidFill>
                <a:srgbClr val="000000"/>
              </a:solidFill>
              <a:latin typeface="Arial" panose="020B0604020202020204" pitchFamily="34" charset="0"/>
              <a:cs typeface="Arial" panose="020B0604020202020204" pitchFamily="34" charset="0"/>
            </a:endParaRPr>
          </a:p>
          <a:p>
            <a:pPr marL="1587" lvl="1" indent="0">
              <a:buClr>
                <a:schemeClr val="tx2"/>
              </a:buClr>
              <a:buNone/>
            </a:pPr>
            <a:r>
              <a:rPr lang="da-DK" sz="1400" b="1" dirty="0">
                <a:solidFill>
                  <a:srgbClr val="3F4DC2"/>
                </a:solidFill>
                <a:latin typeface="Arial" panose="020B0604020202020204" pitchFamily="34" charset="0"/>
                <a:cs typeface="Arial" panose="020B0604020202020204" pitchFamily="34" charset="0"/>
              </a:rPr>
              <a:t>Generelt skal du som medarbejder</a:t>
            </a:r>
            <a:r>
              <a:rPr lang="da-DK" sz="1400" dirty="0">
                <a:solidFill>
                  <a:srgbClr val="3F4DC2"/>
                </a:solidFill>
                <a:highlight>
                  <a:srgbClr val="CDCDCA"/>
                </a:highlight>
                <a:latin typeface="Arial" panose="020B0604020202020204" pitchFamily="34" charset="0"/>
                <a:cs typeface="Arial" panose="020B0604020202020204" pitchFamily="34" charset="0"/>
              </a:rPr>
              <a:t> </a:t>
            </a:r>
            <a:endParaRPr lang="da-DK" sz="1400" dirty="0">
              <a:solidFill>
                <a:srgbClr val="000000"/>
              </a:solidFill>
              <a:highlight>
                <a:srgbClr val="CDCDCA"/>
              </a:highlight>
              <a:latin typeface="Arial" panose="020B0604020202020204" pitchFamily="34" charset="0"/>
              <a:cs typeface="Arial" panose="020B0604020202020204" pitchFamily="34" charset="0"/>
            </a:endParaRPr>
          </a:p>
          <a:p>
            <a:pPr lvl="1">
              <a:buClrTx/>
            </a:pPr>
            <a:r>
              <a:rPr lang="da-DK" sz="1400" dirty="0">
                <a:solidFill>
                  <a:srgbClr val="000000"/>
                </a:solidFill>
                <a:latin typeface="Arial" panose="020B0604020202020204" pitchFamily="34" charset="0"/>
                <a:cs typeface="Arial" panose="020B0604020202020204" pitchFamily="34" charset="0"/>
              </a:rPr>
              <a:t>Overholde gældende politikker</a:t>
            </a:r>
          </a:p>
          <a:p>
            <a:pPr lvl="1">
              <a:buClrTx/>
            </a:pPr>
            <a:r>
              <a:rPr lang="da-DK" sz="1400" dirty="0">
                <a:solidFill>
                  <a:srgbClr val="000000"/>
                </a:solidFill>
                <a:latin typeface="Arial" panose="020B0604020202020204" pitchFamily="34" charset="0"/>
                <a:cs typeface="Arial" panose="020B0604020202020204" pitchFamily="34" charset="0"/>
              </a:rPr>
              <a:t>Udpege mangler i gældende politikker og efterlevelsen af disse</a:t>
            </a:r>
          </a:p>
          <a:p>
            <a:pPr lvl="1">
              <a:buClrTx/>
            </a:pPr>
            <a:r>
              <a:rPr lang="da-DK" sz="1400" dirty="0">
                <a:solidFill>
                  <a:srgbClr val="000000"/>
                </a:solidFill>
                <a:latin typeface="Arial" panose="020B0604020202020204" pitchFamily="34" charset="0"/>
                <a:cs typeface="Arial" panose="020B0604020202020204" pitchFamily="34" charset="0"/>
              </a:rPr>
              <a:t>Rapportere risici og hændelser på en proaktiv måde</a:t>
            </a:r>
          </a:p>
          <a:p>
            <a:pPr lvl="1">
              <a:buClr>
                <a:srgbClr val="B70439"/>
              </a:buClr>
              <a:buFont typeface="Arial" panose="020B0604020202020204" pitchFamily="34" charset="0"/>
              <a:buChar char="•"/>
            </a:pPr>
            <a:endParaRPr lang="da-DK" sz="1400" dirty="0">
              <a:solidFill>
                <a:srgbClr val="000000"/>
              </a:solidFill>
              <a:latin typeface="Arial" panose="020B0604020202020204" pitchFamily="34" charset="0"/>
              <a:cs typeface="Arial" panose="020B0604020202020204" pitchFamily="34" charset="0"/>
            </a:endParaRPr>
          </a:p>
        </p:txBody>
      </p:sp>
      <p:pic>
        <p:nvPicPr>
          <p:cNvPr id="38" name="Billede 37">
            <a:extLst>
              <a:ext uri="{FF2B5EF4-FFF2-40B4-BE49-F238E27FC236}">
                <a16:creationId xmlns:a16="http://schemas.microsoft.com/office/drawing/2014/main" id="{CF371F23-F41F-3346-A070-BD2EA0C32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783" y="1475925"/>
            <a:ext cx="2027281" cy="4055982"/>
          </a:xfrm>
          <a:prstGeom prst="rect">
            <a:avLst/>
          </a:prstGeom>
        </p:spPr>
      </p:pic>
      <p:sp>
        <p:nvSpPr>
          <p:cNvPr id="15" name="Rektangel 14">
            <a:extLst>
              <a:ext uri="{FF2B5EF4-FFF2-40B4-BE49-F238E27FC236}">
                <a16:creationId xmlns:a16="http://schemas.microsoft.com/office/drawing/2014/main" id="{C1DF4462-C4FF-774F-BC6F-E45ABED67D7B}"/>
              </a:ext>
            </a:extLst>
          </p:cNvPr>
          <p:cNvSpPr/>
          <p:nvPr/>
        </p:nvSpPr>
        <p:spPr>
          <a:xfrm>
            <a:off x="5548315" y="1619248"/>
            <a:ext cx="2266948" cy="9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ct val="100000"/>
              </a:lnSpc>
            </a:pPr>
            <a:r>
              <a:rPr lang="da-DK" sz="1200" b="1" dirty="0">
                <a:solidFill>
                  <a:schemeClr val="bg1"/>
                </a:solidFill>
              </a:rPr>
              <a:t>Som medarbejder </a:t>
            </a:r>
            <a:r>
              <a:rPr lang="da-DK" sz="1200" dirty="0">
                <a:solidFill>
                  <a:schemeClr val="bg1"/>
                </a:solidFill>
              </a:rPr>
              <a:t>skal </a:t>
            </a:r>
            <a:br>
              <a:rPr lang="da-DK" sz="1200" dirty="0">
                <a:solidFill>
                  <a:schemeClr val="bg1"/>
                </a:solidFill>
              </a:rPr>
            </a:br>
            <a:r>
              <a:rPr lang="da-DK" sz="1200" dirty="0">
                <a:solidFill>
                  <a:schemeClr val="bg1"/>
                </a:solidFill>
              </a:rPr>
              <a:t>du overholde gældende politikker og rapportere </a:t>
            </a:r>
            <a:br>
              <a:rPr lang="da-DK" sz="1200" dirty="0">
                <a:solidFill>
                  <a:schemeClr val="bg1"/>
                </a:solidFill>
              </a:rPr>
            </a:br>
            <a:r>
              <a:rPr lang="da-DK" sz="1200" dirty="0">
                <a:solidFill>
                  <a:schemeClr val="bg1"/>
                </a:solidFill>
              </a:rPr>
              <a:t>risici og hændelser</a:t>
            </a:r>
          </a:p>
        </p:txBody>
      </p:sp>
      <p:pic>
        <p:nvPicPr>
          <p:cNvPr id="10" name="Billede 9">
            <a:extLst>
              <a:ext uri="{FF2B5EF4-FFF2-40B4-BE49-F238E27FC236}">
                <a16:creationId xmlns:a16="http://schemas.microsoft.com/office/drawing/2014/main" id="{E5764632-808D-C042-A112-7A5D8329FCBD}"/>
              </a:ext>
            </a:extLst>
          </p:cNvPr>
          <p:cNvPicPr>
            <a:picLocks noChangeAspect="1"/>
          </p:cNvPicPr>
          <p:nvPr/>
        </p:nvPicPr>
        <p:blipFill>
          <a:blip r:embed="rId4"/>
          <a:stretch>
            <a:fillRect/>
          </a:stretch>
        </p:blipFill>
        <p:spPr>
          <a:xfrm>
            <a:off x="913600" y="4134542"/>
            <a:ext cx="182896" cy="176799"/>
          </a:xfrm>
          <a:prstGeom prst="rect">
            <a:avLst/>
          </a:prstGeom>
        </p:spPr>
      </p:pic>
      <p:pic>
        <p:nvPicPr>
          <p:cNvPr id="11" name="Billede 10">
            <a:extLst>
              <a:ext uri="{FF2B5EF4-FFF2-40B4-BE49-F238E27FC236}">
                <a16:creationId xmlns:a16="http://schemas.microsoft.com/office/drawing/2014/main" id="{D5FDE910-72F4-3E4C-B875-2E17C93FC202}"/>
              </a:ext>
            </a:extLst>
          </p:cNvPr>
          <p:cNvPicPr>
            <a:picLocks noChangeAspect="1"/>
          </p:cNvPicPr>
          <p:nvPr/>
        </p:nvPicPr>
        <p:blipFill>
          <a:blip r:embed="rId4"/>
          <a:stretch>
            <a:fillRect/>
          </a:stretch>
        </p:blipFill>
        <p:spPr>
          <a:xfrm>
            <a:off x="913600" y="4459988"/>
            <a:ext cx="182896" cy="176799"/>
          </a:xfrm>
          <a:prstGeom prst="rect">
            <a:avLst/>
          </a:prstGeom>
        </p:spPr>
      </p:pic>
      <p:pic>
        <p:nvPicPr>
          <p:cNvPr id="12" name="Billede 11">
            <a:extLst>
              <a:ext uri="{FF2B5EF4-FFF2-40B4-BE49-F238E27FC236}">
                <a16:creationId xmlns:a16="http://schemas.microsoft.com/office/drawing/2014/main" id="{A5A478C9-69DB-E040-B880-A59B610499BA}"/>
              </a:ext>
            </a:extLst>
          </p:cNvPr>
          <p:cNvPicPr>
            <a:picLocks noChangeAspect="1"/>
          </p:cNvPicPr>
          <p:nvPr/>
        </p:nvPicPr>
        <p:blipFill>
          <a:blip r:embed="rId4"/>
          <a:stretch>
            <a:fillRect/>
          </a:stretch>
        </p:blipFill>
        <p:spPr>
          <a:xfrm>
            <a:off x="913600" y="4982095"/>
            <a:ext cx="182896" cy="176799"/>
          </a:xfrm>
          <a:prstGeom prst="rect">
            <a:avLst/>
          </a:prstGeom>
        </p:spPr>
      </p:pic>
    </p:spTree>
    <p:extLst>
      <p:ext uri="{BB962C8B-B14F-4D97-AF65-F5344CB8AC3E}">
        <p14:creationId xmlns:p14="http://schemas.microsoft.com/office/powerpoint/2010/main" val="27306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8886F7D-1F82-4570-98BB-7BED7197333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11" b="7811"/>
          <a:stretch/>
        </p:blipFill>
        <p:spPr>
          <a:xfrm>
            <a:off x="0" y="0"/>
            <a:ext cx="10879138" cy="6119813"/>
          </a:xfrm>
          <a:prstGeom prst="rect">
            <a:avLst/>
          </a:prstGeom>
        </p:spPr>
      </p:pic>
      <p:sp>
        <p:nvSpPr>
          <p:cNvPr id="4" name="Pladsholder til tekst 3">
            <a:extLst>
              <a:ext uri="{FF2B5EF4-FFF2-40B4-BE49-F238E27FC236}">
                <a16:creationId xmlns:a16="http://schemas.microsoft.com/office/drawing/2014/main" id="{8122D6E3-2D02-1A4F-A9BF-5EC5D22262DD}"/>
              </a:ext>
            </a:extLst>
          </p:cNvPr>
          <p:cNvSpPr>
            <a:spLocks noGrp="1"/>
          </p:cNvSpPr>
          <p:nvPr>
            <p:ph type="body" sz="quarter" idx="11"/>
          </p:nvPr>
        </p:nvSpPr>
        <p:spPr>
          <a:xfrm>
            <a:off x="542924" y="3990621"/>
            <a:ext cx="7837147" cy="1513274"/>
          </a:xfrm>
          <a:solidFill>
            <a:schemeClr val="bg1"/>
          </a:solidFill>
        </p:spPr>
        <p:txBody>
          <a:bodyPr lIns="180000"/>
          <a:lstStyle/>
          <a:p>
            <a:r>
              <a:rPr lang="da-DK" dirty="0"/>
              <a:t>Kravkatalog</a:t>
            </a:r>
          </a:p>
          <a:p>
            <a:r>
              <a:rPr lang="da-DK" sz="1600" dirty="0"/>
              <a:t>Informationssikkerhedskrav til mellemledere udledt af GDPR og ISO 27001</a:t>
            </a:r>
          </a:p>
          <a:p>
            <a:endParaRPr lang="da-DK" dirty="0"/>
          </a:p>
        </p:txBody>
      </p:sp>
      <p:sp>
        <p:nvSpPr>
          <p:cNvPr id="12" name="Pladsholder til tekst 11">
            <a:extLst>
              <a:ext uri="{FF2B5EF4-FFF2-40B4-BE49-F238E27FC236}">
                <a16:creationId xmlns:a16="http://schemas.microsoft.com/office/drawing/2014/main" id="{C18E7F20-B865-DE43-AB52-D49048F7AF2E}"/>
              </a:ext>
            </a:extLst>
          </p:cNvPr>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49175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F13F5-068D-B04D-A28F-BAC63D319343}"/>
              </a:ext>
            </a:extLst>
          </p:cNvPr>
          <p:cNvSpPr>
            <a:spLocks noGrp="1"/>
          </p:cNvSpPr>
          <p:nvPr>
            <p:ph type="title"/>
          </p:nvPr>
        </p:nvSpPr>
        <p:spPr/>
        <p:txBody>
          <a:bodyPr/>
          <a:lstStyle/>
          <a:p>
            <a:r>
              <a:rPr lang="da-DK" dirty="0"/>
              <a:t>Overblik over krav til mellemleder</a:t>
            </a:r>
          </a:p>
        </p:txBody>
      </p:sp>
      <p:graphicFrame>
        <p:nvGraphicFramePr>
          <p:cNvPr id="3" name="Tabel 2">
            <a:extLst>
              <a:ext uri="{FF2B5EF4-FFF2-40B4-BE49-F238E27FC236}">
                <a16:creationId xmlns:a16="http://schemas.microsoft.com/office/drawing/2014/main" id="{8D4B07EC-88F6-754C-AD1C-C0EED68E68C5}"/>
              </a:ext>
            </a:extLst>
          </p:cNvPr>
          <p:cNvGraphicFramePr>
            <a:graphicFrameLocks noGrp="1"/>
          </p:cNvGraphicFramePr>
          <p:nvPr>
            <p:extLst>
              <p:ext uri="{D42A27DB-BD31-4B8C-83A1-F6EECF244321}">
                <p14:modId xmlns:p14="http://schemas.microsoft.com/office/powerpoint/2010/main" val="497269661"/>
              </p:ext>
            </p:extLst>
          </p:nvPr>
        </p:nvGraphicFramePr>
        <p:xfrm>
          <a:off x="552653" y="1619249"/>
          <a:ext cx="9792000" cy="3421064"/>
        </p:xfrm>
        <a:graphic>
          <a:graphicData uri="http://schemas.openxmlformats.org/drawingml/2006/table">
            <a:tbl>
              <a:tblPr firstRow="1" bandRow="1">
                <a:tableStyleId>{5C22544A-7EE6-4342-B048-85BDC9FD1C3A}</a:tableStyleId>
              </a:tblPr>
              <a:tblGrid>
                <a:gridCol w="4176000">
                  <a:extLst>
                    <a:ext uri="{9D8B030D-6E8A-4147-A177-3AD203B41FA5}">
                      <a16:colId xmlns:a16="http://schemas.microsoft.com/office/drawing/2014/main" val="3690793256"/>
                    </a:ext>
                  </a:extLst>
                </a:gridCol>
                <a:gridCol w="720000">
                  <a:extLst>
                    <a:ext uri="{9D8B030D-6E8A-4147-A177-3AD203B41FA5}">
                      <a16:colId xmlns:a16="http://schemas.microsoft.com/office/drawing/2014/main" val="3165060953"/>
                    </a:ext>
                  </a:extLst>
                </a:gridCol>
                <a:gridCol w="4176000">
                  <a:extLst>
                    <a:ext uri="{9D8B030D-6E8A-4147-A177-3AD203B41FA5}">
                      <a16:colId xmlns:a16="http://schemas.microsoft.com/office/drawing/2014/main" val="4049452937"/>
                    </a:ext>
                  </a:extLst>
                </a:gridCol>
                <a:gridCol w="720000">
                  <a:extLst>
                    <a:ext uri="{9D8B030D-6E8A-4147-A177-3AD203B41FA5}">
                      <a16:colId xmlns:a16="http://schemas.microsoft.com/office/drawing/2014/main" val="3003479087"/>
                    </a:ext>
                  </a:extLst>
                </a:gridCol>
              </a:tblGrid>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kende din rolle og dit ansvar</a:t>
                      </a:r>
                    </a:p>
                  </a:txBody>
                  <a:tcPr anchor="ctr">
                    <a:lnL w="12700" cmpd="sng">
                      <a:noFill/>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10</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alle ved, hvad de skal gøre ved sikkerhedsbrud</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19</a:t>
                      </a:r>
                    </a:p>
                  </a:txBody>
                  <a:tcPr anchor="ctr">
                    <a:lnL w="12700" cap="flat" cmpd="sng" algn="ctr">
                      <a:no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0043685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kende</a:t>
                      </a:r>
                      <a:r>
                        <a:rPr lang="en-US" sz="1000" b="1" dirty="0">
                          <a:solidFill>
                            <a:schemeClr val="bg1"/>
                          </a:solidFill>
                        </a:rPr>
                        <a:t> </a:t>
                      </a:r>
                      <a:r>
                        <a:rPr lang="en-US" sz="1000" b="1" dirty="0" err="1">
                          <a:solidFill>
                            <a:schemeClr val="bg1"/>
                          </a:solidFill>
                        </a:rPr>
                        <a:t>politikker</a:t>
                      </a:r>
                      <a:r>
                        <a:rPr lang="en-US" sz="1000" b="1" dirty="0">
                          <a:solidFill>
                            <a:schemeClr val="bg1"/>
                          </a:solidFill>
                        </a:rPr>
                        <a:t> </a:t>
                      </a:r>
                      <a:r>
                        <a:rPr lang="en-US" sz="1000" b="1" dirty="0" err="1">
                          <a:solidFill>
                            <a:schemeClr val="bg1"/>
                          </a:solidFill>
                        </a:rPr>
                        <a:t>og</a:t>
                      </a:r>
                      <a:r>
                        <a:rPr lang="en-US" sz="1000" b="1" dirty="0">
                          <a:solidFill>
                            <a:schemeClr val="bg1"/>
                          </a:solidFill>
                        </a:rPr>
                        <a:t> </a:t>
                      </a:r>
                      <a:r>
                        <a:rPr lang="en-US" sz="1000" b="1" dirty="0" err="1">
                          <a:solidFill>
                            <a:schemeClr val="bg1"/>
                          </a:solidFill>
                        </a:rPr>
                        <a:t>regler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bruger leverandører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20</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76915274"/>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informere</a:t>
                      </a:r>
                      <a:r>
                        <a:rPr lang="en-US" sz="1000" b="1" dirty="0">
                          <a:solidFill>
                            <a:schemeClr val="bg1"/>
                          </a:solidFill>
                        </a:rPr>
                        <a:t> dine </a:t>
                      </a:r>
                      <a:r>
                        <a:rPr lang="en-US" sz="1000" b="1" dirty="0" err="1">
                          <a:solidFill>
                            <a:schemeClr val="bg1"/>
                          </a:solidFill>
                        </a:rPr>
                        <a:t>medarbejdere</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12</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kende krav til IT-arbejdspladser og medier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21</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93778441"/>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de </a:t>
                      </a:r>
                      <a:r>
                        <a:rPr lang="en-US" sz="1000" b="1" dirty="0" err="1">
                          <a:solidFill>
                            <a:schemeClr val="bg1"/>
                          </a:solidFill>
                        </a:rPr>
                        <a:t>registreredes</a:t>
                      </a:r>
                      <a:r>
                        <a:rPr lang="en-US" sz="1000" b="1" dirty="0">
                          <a:solidFill>
                            <a:schemeClr val="bg1"/>
                          </a:solidFill>
                        </a:rPr>
                        <a:t> </a:t>
                      </a:r>
                      <a:r>
                        <a:rPr lang="en-US" sz="1000" b="1" dirty="0" err="1">
                          <a:solidFill>
                            <a:schemeClr val="bg1"/>
                          </a:solidFill>
                        </a:rPr>
                        <a:t>rettigheder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13</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ansætter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22</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740726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I overholder principperne for behandling af persondata</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14</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tildele adgangsrettigheder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23</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3608341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at I </a:t>
                      </a:r>
                      <a:r>
                        <a:rPr lang="en-US" sz="1000" b="1" dirty="0" err="1">
                          <a:solidFill>
                            <a:schemeClr val="bg1"/>
                          </a:solidFill>
                        </a:rPr>
                        <a:t>indhenter</a:t>
                      </a:r>
                      <a:r>
                        <a:rPr lang="en-US" sz="1000" b="1" dirty="0">
                          <a:solidFill>
                            <a:schemeClr val="bg1"/>
                          </a:solidFill>
                        </a:rPr>
                        <a:t> </a:t>
                      </a:r>
                      <a:r>
                        <a:rPr lang="en-US" sz="1000" b="1" dirty="0" err="1">
                          <a:solidFill>
                            <a:schemeClr val="bg1"/>
                          </a:solidFill>
                        </a:rPr>
                        <a:t>samtykke</a:t>
                      </a:r>
                      <a:r>
                        <a:rPr lang="en-US" sz="1000" b="1" dirty="0">
                          <a:solidFill>
                            <a:schemeClr val="bg1"/>
                          </a:solidFill>
                        </a:rPr>
                        <a:t> </a:t>
                      </a:r>
                      <a:r>
                        <a:rPr lang="en-US" sz="1000" b="1" dirty="0" err="1">
                          <a:solidFill>
                            <a:schemeClr val="bg1"/>
                          </a:solidFill>
                        </a:rPr>
                        <a:t>når</a:t>
                      </a:r>
                      <a:r>
                        <a:rPr lang="en-US" sz="1000" b="1" dirty="0">
                          <a:solidFill>
                            <a:schemeClr val="bg1"/>
                          </a:solidFill>
                        </a:rPr>
                        <a:t> der </a:t>
                      </a:r>
                      <a:r>
                        <a:rPr lang="en-US" sz="1000" b="1" dirty="0" err="1">
                          <a:solidFill>
                            <a:schemeClr val="bg1"/>
                          </a:solidFill>
                        </a:rPr>
                        <a:t>ikke</a:t>
                      </a:r>
                      <a:r>
                        <a:rPr lang="en-US" sz="1000" b="1" dirty="0">
                          <a:solidFill>
                            <a:schemeClr val="bg1"/>
                          </a:solidFill>
                        </a:rPr>
                        <a:t> </a:t>
                      </a:r>
                      <a:r>
                        <a:rPr lang="en-US" sz="1000" b="1" dirty="0" err="1">
                          <a:solidFill>
                            <a:schemeClr val="bg1"/>
                          </a:solidFill>
                        </a:rPr>
                        <a:t>er</a:t>
                      </a:r>
                      <a:r>
                        <a:rPr lang="en-US" sz="1000" b="1" dirty="0">
                          <a:solidFill>
                            <a:schemeClr val="bg1"/>
                          </a:solidFill>
                        </a:rPr>
                        <a:t> </a:t>
                      </a:r>
                      <a:r>
                        <a:rPr lang="en-US" sz="1000" b="1" dirty="0" err="1">
                          <a:solidFill>
                            <a:schemeClr val="bg1"/>
                          </a:solidFill>
                        </a:rPr>
                        <a:t>hjemmel</a:t>
                      </a:r>
                      <a:endParaRPr lang="en-US" sz="1000" b="1" dirty="0">
                        <a:solidFill>
                          <a:schemeClr val="bg1"/>
                        </a:solidFill>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16</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ændrer organisering og processer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24</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1479752"/>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at I </a:t>
                      </a:r>
                      <a:r>
                        <a:rPr lang="en-US" sz="1000" b="1" dirty="0" err="1">
                          <a:solidFill>
                            <a:schemeClr val="bg1"/>
                          </a:solidFill>
                        </a:rPr>
                        <a:t>overholder</a:t>
                      </a:r>
                      <a:r>
                        <a:rPr lang="en-US" sz="1000" b="1" dirty="0">
                          <a:solidFill>
                            <a:schemeClr val="bg1"/>
                          </a:solidFill>
                        </a:rPr>
                        <a:t> </a:t>
                      </a:r>
                      <a:r>
                        <a:rPr lang="en-US" sz="1000" b="1" dirty="0" err="1">
                          <a:solidFill>
                            <a:schemeClr val="bg1"/>
                          </a:solidFill>
                        </a:rPr>
                        <a:t>oplysningspligten</a:t>
                      </a:r>
                      <a:endParaRPr lang="en-US" sz="1000" b="1" dirty="0">
                        <a:solidFill>
                          <a:schemeClr val="bg1"/>
                        </a:solidFill>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17</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dine medarbejdere stopper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a:solidFill>
                            <a:schemeClr val="bg1"/>
                          </a:solidFill>
                        </a:rPr>
                        <a:t>Slide 25</a:t>
                      </a:r>
                      <a:endParaRPr lang="da-DK" sz="1000" b="0" dirty="0">
                        <a:solidFill>
                          <a:schemeClr val="bg1"/>
                        </a:solidFill>
                      </a:endParaRP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5255937"/>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Behandling af persondata skal registreres</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18</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endParaRPr lang="da-DK" sz="10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endParaRPr lang="da-DK" sz="1000" b="0" dirty="0">
                        <a:solidFill>
                          <a:schemeClr val="bg1"/>
                        </a:solidFill>
                      </a:endParaRP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6581330"/>
                  </a:ext>
                </a:extLst>
              </a:tr>
            </a:tbl>
          </a:graphicData>
        </a:graphic>
      </p:graphicFrame>
    </p:spTree>
    <p:extLst>
      <p:ext uri="{BB962C8B-B14F-4D97-AF65-F5344CB8AC3E}">
        <p14:creationId xmlns:p14="http://schemas.microsoft.com/office/powerpoint/2010/main" val="385963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a:xfrm>
            <a:off x="542924" y="1619250"/>
            <a:ext cx="5580063" cy="1439862"/>
          </a:xfrm>
        </p:spPr>
        <p:txBody>
          <a:bodyPr/>
          <a:lstStyle/>
          <a:p>
            <a:r>
              <a:rPr lang="da-DK" dirty="0"/>
              <a:t>Du skal kende den interne organisering af informationssikkerhed, og forstå din egen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p:txBody>
          <a:bodyPr/>
          <a:lstStyle/>
          <a:p>
            <a:r>
              <a:rPr lang="da-DK" dirty="0">
                <a:hlinkClick r:id="rId3">
                  <a:extLst>
                    <a:ext uri="{A12FA001-AC4F-418D-AE19-62706E023703}">
                      <ahyp:hlinkClr xmlns:ahyp="http://schemas.microsoft.com/office/drawing/2018/hyperlinkcolor" val="tx"/>
                    </a:ext>
                  </a:extLst>
                </a:hlinkClick>
              </a:rPr>
              <a:t>Rejsefortællingen</a:t>
            </a:r>
            <a:endParaRPr lang="da-DK" dirty="0"/>
          </a:p>
          <a:p>
            <a:r>
              <a:rPr lang="da-DK" dirty="0">
                <a:hlinkClick r:id="rId4">
                  <a:extLst>
                    <a:ext uri="{A12FA001-AC4F-418D-AE19-62706E023703}">
                      <ahyp:hlinkClr xmlns:ahyp="http://schemas.microsoft.com/office/drawing/2018/hyperlinkcolor" val="tx"/>
                    </a:ext>
                  </a:extLst>
                </a:hlinkClick>
              </a:rPr>
              <a:t>Roller og ansvar i informationssikkerhed </a:t>
            </a:r>
            <a:endParaRPr lang="da-DK" dirty="0"/>
          </a:p>
          <a:p>
            <a:endParaRPr lang="da-DK"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45633"/>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42760"/>
            <a:ext cx="5580061" cy="1439862"/>
          </a:xfrm>
        </p:spPr>
        <p:txBody>
          <a:bodyPr/>
          <a:lstStyle/>
          <a:p>
            <a:r>
              <a:rPr lang="da-DK" dirty="0"/>
              <a:t>Du orienterer dig i organisationens rollebeskrivelser på intranettet, og efterspørger aktivt de beskrivelser du mangler.</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p:txBody>
          <a:bodyPr lIns="90000"/>
          <a:lstStyle/>
          <a:p>
            <a:r>
              <a:rPr lang="da-DK" dirty="0">
                <a:solidFill>
                  <a:schemeClr val="tx2"/>
                </a:solidFill>
              </a:rPr>
              <a:t>Alle ansvarsområder for informationssikkerhed skal defineres og fordeles (ISO A.6.1.1)</a:t>
            </a:r>
          </a:p>
          <a:p>
            <a:r>
              <a:rPr lang="da-DK" dirty="0">
                <a:solidFill>
                  <a:schemeClr val="tx2"/>
                </a:solidFill>
              </a:rPr>
              <a:t>Der skal udpeges en ejer i organisationen for hvert aktiv </a:t>
            </a:r>
            <a:br>
              <a:rPr lang="da-DK" dirty="0">
                <a:solidFill>
                  <a:schemeClr val="tx2"/>
                </a:solidFill>
              </a:rPr>
            </a:br>
            <a:r>
              <a:rPr lang="da-DK" dirty="0">
                <a:solidFill>
                  <a:schemeClr val="tx2"/>
                </a:solidFill>
              </a:rPr>
              <a:t>(ISO A.8.1.2)</a:t>
            </a:r>
          </a:p>
          <a:p>
            <a:pPr algn="ctr"/>
            <a:endParaRPr lang="da-DK" dirty="0">
              <a:solidFill>
                <a:schemeClr val="tx2"/>
              </a:solidFill>
            </a:endParaRPr>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3" name="Pladsholder til tekst 2">
            <a:extLst>
              <a:ext uri="{FF2B5EF4-FFF2-40B4-BE49-F238E27FC236}">
                <a16:creationId xmlns:a16="http://schemas.microsoft.com/office/drawing/2014/main" id="{0E8F2CC2-CAD6-5644-9646-BD09388BD8E5}"/>
              </a:ext>
            </a:extLst>
          </p:cNvPr>
          <p:cNvSpPr>
            <a:spLocks noGrp="1"/>
          </p:cNvSpPr>
          <p:nvPr>
            <p:ph type="body" sz="quarter" idx="21"/>
          </p:nvPr>
        </p:nvSpPr>
        <p:spPr/>
        <p:txBody>
          <a:bodyPr/>
          <a:lstStyle/>
          <a:p>
            <a:endParaRPr lang="da-DK"/>
          </a:p>
        </p:txBody>
      </p:sp>
      <p:sp>
        <p:nvSpPr>
          <p:cNvPr id="4" name="Pladsholder til tekst 3">
            <a:extLst>
              <a:ext uri="{FF2B5EF4-FFF2-40B4-BE49-F238E27FC236}">
                <a16:creationId xmlns:a16="http://schemas.microsoft.com/office/drawing/2014/main" id="{89940221-9F25-2C4F-8075-9385A3038B94}"/>
              </a:ext>
            </a:extLst>
          </p:cNvPr>
          <p:cNvSpPr>
            <a:spLocks noGrp="1"/>
          </p:cNvSpPr>
          <p:nvPr>
            <p:ph type="body" sz="quarter" idx="22"/>
          </p:nvPr>
        </p:nvSpPr>
        <p:spPr/>
        <p:txBody>
          <a:bodyPr/>
          <a:lstStyle/>
          <a:p>
            <a:r>
              <a:rPr lang="da-DK" dirty="0"/>
              <a:t>Lokale vejledninger</a:t>
            </a:r>
          </a:p>
          <a:p>
            <a:endParaRPr lang="da-DK" dirty="0"/>
          </a:p>
          <a:p>
            <a:endParaRPr lang="da-DK" dirty="0"/>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3"/>
          </p:nvPr>
        </p:nvSpPr>
        <p:spPr/>
        <p:txBody>
          <a:bodyPr/>
          <a:lstStyle/>
          <a:p>
            <a:r>
              <a:rPr lang="da-DK" dirty="0"/>
              <a:t>Kilde: ISO27001</a:t>
            </a:r>
          </a:p>
        </p:txBody>
      </p:sp>
      <p:sp>
        <p:nvSpPr>
          <p:cNvPr id="5" name="Pladsholder til tekst 4">
            <a:extLst>
              <a:ext uri="{FF2B5EF4-FFF2-40B4-BE49-F238E27FC236}">
                <a16:creationId xmlns:a16="http://schemas.microsoft.com/office/drawing/2014/main" id="{65A31AFC-3496-4143-A983-129B8D5869A8}"/>
              </a:ext>
            </a:extLst>
          </p:cNvPr>
          <p:cNvSpPr>
            <a:spLocks noGrp="1"/>
          </p:cNvSpPr>
          <p:nvPr>
            <p:ph type="body" sz="quarter" idx="36"/>
          </p:nvPr>
        </p:nvSpPr>
        <p:spPr/>
        <p:txBody>
          <a:bodyPr/>
          <a:lstStyle/>
          <a:p>
            <a:endParaRPr lang="da-DK"/>
          </a:p>
        </p:txBody>
      </p:sp>
      <p:sp>
        <p:nvSpPr>
          <p:cNvPr id="6" name="Pladsholder til tekst 5">
            <a:extLst>
              <a:ext uri="{FF2B5EF4-FFF2-40B4-BE49-F238E27FC236}">
                <a16:creationId xmlns:a16="http://schemas.microsoft.com/office/drawing/2014/main" id="{2E69B51C-603B-C04D-B433-6486E3342E1E}"/>
              </a:ext>
            </a:extLst>
          </p:cNvPr>
          <p:cNvSpPr>
            <a:spLocks noGrp="1"/>
          </p:cNvSpPr>
          <p:nvPr>
            <p:ph type="body" sz="quarter" idx="39"/>
          </p:nvPr>
        </p:nvSpPr>
        <p:spPr>
          <a:xfrm>
            <a:off x="542925" y="3764810"/>
            <a:ext cx="180000" cy="180000"/>
          </a:xfrm>
        </p:spPr>
        <p:txBody>
          <a:bodyPr/>
          <a:lstStyle/>
          <a:p>
            <a:endParaRPr lang="da-DK" dirty="0"/>
          </a:p>
        </p:txBody>
      </p:sp>
      <p:sp>
        <p:nvSpPr>
          <p:cNvPr id="7" name="Pladsholder til tekst 6">
            <a:extLst>
              <a:ext uri="{FF2B5EF4-FFF2-40B4-BE49-F238E27FC236}">
                <a16:creationId xmlns:a16="http://schemas.microsoft.com/office/drawing/2014/main" id="{CC89313E-13A6-154D-8F22-FFF41709E24A}"/>
              </a:ext>
            </a:extLst>
          </p:cNvPr>
          <p:cNvSpPr>
            <a:spLocks noGrp="1"/>
          </p:cNvSpPr>
          <p:nvPr>
            <p:ph type="body" sz="quarter" idx="40"/>
          </p:nvPr>
        </p:nvSpPr>
        <p:spPr/>
        <p:txBody>
          <a:bodyPr/>
          <a:lstStyle/>
          <a:p>
            <a:endParaRPr lang="da-DK"/>
          </a:p>
        </p:txBody>
      </p:sp>
      <p:sp>
        <p:nvSpPr>
          <p:cNvPr id="9" name="Pladsholder til tekst 8">
            <a:extLst>
              <a:ext uri="{FF2B5EF4-FFF2-40B4-BE49-F238E27FC236}">
                <a16:creationId xmlns:a16="http://schemas.microsoft.com/office/drawing/2014/main" id="{840A9FC6-0317-744D-9FE5-548B010244A4}"/>
              </a:ext>
            </a:extLst>
          </p:cNvPr>
          <p:cNvSpPr>
            <a:spLocks noGrp="1"/>
          </p:cNvSpPr>
          <p:nvPr>
            <p:ph type="body" sz="quarter" idx="42"/>
          </p:nvPr>
        </p:nvSpPr>
        <p:spPr/>
        <p:txBody>
          <a:bodyPr/>
          <a:lstStyle/>
          <a:p>
            <a:endParaRPr lang="da-DK" dirty="0"/>
          </a:p>
        </p:txBody>
      </p:sp>
      <p:sp>
        <p:nvSpPr>
          <p:cNvPr id="10" name="Pladsholder til tekst 9">
            <a:extLst>
              <a:ext uri="{FF2B5EF4-FFF2-40B4-BE49-F238E27FC236}">
                <a16:creationId xmlns:a16="http://schemas.microsoft.com/office/drawing/2014/main" id="{040851A9-80D1-CC4B-8725-C84D4920B9EB}"/>
              </a:ext>
            </a:extLst>
          </p:cNvPr>
          <p:cNvSpPr>
            <a:spLocks noGrp="1"/>
          </p:cNvSpPr>
          <p:nvPr>
            <p:ph type="body" sz="quarter" idx="43"/>
          </p:nvPr>
        </p:nvSpPr>
        <p:spPr/>
        <p:txBody>
          <a:bodyPr/>
          <a:lstStyle/>
          <a:p>
            <a:endParaRPr lang="da-DK"/>
          </a:p>
        </p:txBody>
      </p:sp>
      <p:sp>
        <p:nvSpPr>
          <p:cNvPr id="19" name="Tekstfelt 18">
            <a:extLst>
              <a:ext uri="{FF2B5EF4-FFF2-40B4-BE49-F238E27FC236}">
                <a16:creationId xmlns:a16="http://schemas.microsoft.com/office/drawing/2014/main" id="{C4F2E0F7-913B-FC43-8B9B-9AE6B184CA67}"/>
              </a:ext>
            </a:extLst>
          </p:cNvPr>
          <p:cNvSpPr txBox="1"/>
          <p:nvPr/>
        </p:nvSpPr>
        <p:spPr>
          <a:xfrm>
            <a:off x="-159488" y="-978195"/>
            <a:ext cx="65" cy="184666"/>
          </a:xfrm>
          <a:prstGeom prst="rect">
            <a:avLst/>
          </a:prstGeom>
          <a:noFill/>
        </p:spPr>
        <p:txBody>
          <a:bodyPr wrap="none" lIns="0" tIns="0" rIns="0" bIns="0" rtlCol="0">
            <a:spAutoFit/>
          </a:bodyPr>
          <a:lstStyle/>
          <a:p>
            <a:pPr algn="l"/>
            <a:endParaRPr lang="da-DK" sz="1200" dirty="0" err="1">
              <a:solidFill>
                <a:srgbClr val="343536"/>
              </a:solidFill>
              <a:ea typeface="Work Sans" charset="0"/>
              <a:cs typeface="Work Sans" charset="0"/>
            </a:endParaRPr>
          </a:p>
        </p:txBody>
      </p:sp>
      <p:sp>
        <p:nvSpPr>
          <p:cNvPr id="20" name="Rektangulær billedforklaring 4">
            <a:extLst>
              <a:ext uri="{FF2B5EF4-FFF2-40B4-BE49-F238E27FC236}">
                <a16:creationId xmlns:a16="http://schemas.microsoft.com/office/drawing/2014/main" id="{2AAFF8AA-348A-4824-8491-78246BEA3EB2}"/>
              </a:ext>
            </a:extLst>
          </p:cNvPr>
          <p:cNvSpPr/>
          <p:nvPr/>
        </p:nvSpPr>
        <p:spPr>
          <a:xfrm>
            <a:off x="4914901" y="976244"/>
            <a:ext cx="1528465" cy="1024072"/>
          </a:xfrm>
          <a:prstGeom prst="wedgeRectCallout">
            <a:avLst>
              <a:gd name="adj1" fmla="val -46472"/>
              <a:gd name="adj2" fmla="val 69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Introduktion til krav</a:t>
            </a:r>
          </a:p>
        </p:txBody>
      </p:sp>
      <p:sp>
        <p:nvSpPr>
          <p:cNvPr id="22" name="Rektangulær billedforklaring 33">
            <a:extLst>
              <a:ext uri="{FF2B5EF4-FFF2-40B4-BE49-F238E27FC236}">
                <a16:creationId xmlns:a16="http://schemas.microsoft.com/office/drawing/2014/main" id="{47511E62-2206-40AE-AA6D-6B60FECC601B}"/>
              </a:ext>
            </a:extLst>
          </p:cNvPr>
          <p:cNvSpPr/>
          <p:nvPr/>
        </p:nvSpPr>
        <p:spPr>
          <a:xfrm>
            <a:off x="4509082" y="4304006"/>
            <a:ext cx="1528465" cy="1024072"/>
          </a:xfrm>
          <a:prstGeom prst="wedgeRectCallout">
            <a:avLst>
              <a:gd name="adj1" fmla="val -75996"/>
              <a:gd name="adj2" fmla="val -499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Handlings-anvisende eksempler</a:t>
            </a:r>
          </a:p>
        </p:txBody>
      </p:sp>
      <p:sp>
        <p:nvSpPr>
          <p:cNvPr id="23" name="Rektangulær billedforklaring 34">
            <a:extLst>
              <a:ext uri="{FF2B5EF4-FFF2-40B4-BE49-F238E27FC236}">
                <a16:creationId xmlns:a16="http://schemas.microsoft.com/office/drawing/2014/main" id="{639E23D5-6B29-4CEC-A88F-F602D06DAD46}"/>
              </a:ext>
            </a:extLst>
          </p:cNvPr>
          <p:cNvSpPr/>
          <p:nvPr/>
        </p:nvSpPr>
        <p:spPr>
          <a:xfrm>
            <a:off x="9032229" y="223651"/>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autoritative materialer</a:t>
            </a:r>
          </a:p>
        </p:txBody>
      </p:sp>
      <p:sp>
        <p:nvSpPr>
          <p:cNvPr id="24" name="Rektangulær billedforklaring 35">
            <a:extLst>
              <a:ext uri="{FF2B5EF4-FFF2-40B4-BE49-F238E27FC236}">
                <a16:creationId xmlns:a16="http://schemas.microsoft.com/office/drawing/2014/main" id="{A67CF497-5927-4915-B0CF-43E8AE5CC796}"/>
              </a:ext>
            </a:extLst>
          </p:cNvPr>
          <p:cNvSpPr/>
          <p:nvPr/>
        </p:nvSpPr>
        <p:spPr>
          <a:xfrm>
            <a:off x="8899225" y="4662054"/>
            <a:ext cx="1528465" cy="1024072"/>
          </a:xfrm>
          <a:prstGeom prst="wedgeRectCallout">
            <a:avLst>
              <a:gd name="adj1" fmla="val -84542"/>
              <a:gd name="adj2" fmla="val -453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kilde</a:t>
            </a:r>
          </a:p>
        </p:txBody>
      </p:sp>
      <p:sp>
        <p:nvSpPr>
          <p:cNvPr id="25" name="Rektangulær billedforklaring 34">
            <a:extLst>
              <a:ext uri="{FF2B5EF4-FFF2-40B4-BE49-F238E27FC236}">
                <a16:creationId xmlns:a16="http://schemas.microsoft.com/office/drawing/2014/main" id="{4625D328-157E-4EF0-8801-A8647AD0358F}"/>
              </a:ext>
            </a:extLst>
          </p:cNvPr>
          <p:cNvSpPr/>
          <p:nvPr/>
        </p:nvSpPr>
        <p:spPr>
          <a:xfrm>
            <a:off x="9160480" y="1597247"/>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Mulighed for at tilføje egne vejledninger</a:t>
            </a:r>
          </a:p>
        </p:txBody>
      </p:sp>
      <p:sp>
        <p:nvSpPr>
          <p:cNvPr id="12" name="Ellipse 11">
            <a:extLst>
              <a:ext uri="{FF2B5EF4-FFF2-40B4-BE49-F238E27FC236}">
                <a16:creationId xmlns:a16="http://schemas.microsoft.com/office/drawing/2014/main" id="{7D925952-3C4F-2B4B-8014-7F069A7B9868}"/>
              </a:ext>
            </a:extLst>
          </p:cNvPr>
          <p:cNvSpPr/>
          <p:nvPr/>
        </p:nvSpPr>
        <p:spPr>
          <a:xfrm>
            <a:off x="222545" y="381438"/>
            <a:ext cx="3071457" cy="1937861"/>
          </a:xfrm>
          <a:prstGeom prst="ellipse">
            <a:avLst/>
          </a:prstGeom>
          <a:gradFill>
            <a:gsLst>
              <a:gs pos="0">
                <a:schemeClr val="accent4">
                  <a:lumMod val="110000"/>
                  <a:satMod val="105000"/>
                  <a:tint val="67000"/>
                  <a:alpha val="84000"/>
                </a:schemeClr>
              </a:gs>
              <a:gs pos="50000">
                <a:schemeClr val="accent4">
                  <a:lumMod val="105000"/>
                  <a:satMod val="103000"/>
                  <a:tint val="73000"/>
                </a:schemeClr>
              </a:gs>
              <a:gs pos="100000">
                <a:schemeClr val="accent4">
                  <a:lumMod val="105000"/>
                  <a:satMod val="109000"/>
                  <a:tint val="81000"/>
                </a:schemeClr>
              </a:gs>
            </a:gsLst>
          </a:gra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da-DK" sz="2400" b="1" dirty="0">
                <a:ln/>
                <a:solidFill>
                  <a:schemeClr val="accent3"/>
                </a:solidFill>
                <a:latin typeface="Work Sans" charset="0"/>
                <a:ea typeface="Work Sans" charset="0"/>
                <a:cs typeface="Work Sans" charset="0"/>
              </a:rPr>
              <a:t>Sådan læser du kravene</a:t>
            </a:r>
          </a:p>
        </p:txBody>
      </p:sp>
    </p:spTree>
    <p:extLst>
      <p:ext uri="{BB962C8B-B14F-4D97-AF65-F5344CB8AC3E}">
        <p14:creationId xmlns:p14="http://schemas.microsoft.com/office/powerpoint/2010/main" val="13160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Lst>
  </p:timing>
</p:sld>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DocID xmlns="http://schemas.microsoft.com/sharepoint/v3">2856883</DocID>
    <LocalAttachment xmlns="http://schemas.microsoft.com/sharepoint/v3">false</LocalAttachment>
    <CaseRecordNumber xmlns="http://schemas.microsoft.com/sharepoint/v3">0</CaseRecordNumber>
    <CaseID xmlns="http://schemas.microsoft.com/sharepoint/v3">SAG-2019-03075</CaseID>
    <RegistrationDate xmlns="http://schemas.microsoft.com/sharepoint/v3" xsi:nil="true"/>
    <Related xmlns="http://schemas.microsoft.com/sharepoint/v3">false</Related>
    <CCMSystemID xmlns="http://schemas.microsoft.com/sharepoint/v3">ca7dc1c5-fc98-48bd-8345-b1ffede9fa82</CCMSystemID>
    <CCMVisualId xmlns="http://schemas.microsoft.com/sharepoint/v3">SAG-2019-03075</CCMVisualId>
    <Finalized xmlns="http://schemas.microsoft.com/sharepoint/v3">false</Finalized>
    <CCMTemplateID xmlns="http://schemas.microsoft.com/sharepoint/v3">0</CCMTemplate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4" ma:contentTypeDescription="GetOrganized dokument" ma:contentTypeScope="" ma:versionID="8c28d957fba00b4a91a9d3712f643105">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2bd4d882418d81428549d86f580cbee1"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51F71-FD30-4D40-B8ED-95AB97E03717}">
  <ds:schemaRefs>
    <ds:schemaRef ds:uri="http://www.w3.org/XML/1998/namespace"/>
    <ds:schemaRef ds:uri="http://schemas.microsoft.com/office/infopath/2007/PartnerControls"/>
    <ds:schemaRef ds:uri="http://schemas.microsoft.com/office/2006/documentManagement/types"/>
    <ds:schemaRef ds:uri="http://schemas.microsoft.com/sharepoint/v3"/>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B5DC0699-6B26-4E90-B7B6-FF3E3A5B5E37"/>
  </ds:schemaRefs>
</ds:datastoreItem>
</file>

<file path=customXml/itemProps2.xml><?xml version="1.0" encoding="utf-8"?>
<ds:datastoreItem xmlns:ds="http://schemas.openxmlformats.org/officeDocument/2006/customXml" ds:itemID="{BABB9A4D-8065-4347-A6DF-BC801A6CA476}">
  <ds:schemaRefs>
    <ds:schemaRef ds:uri="http://schemas.microsoft.com/sharepoint/v3/contenttype/forms"/>
  </ds:schemaRefs>
</ds:datastoreItem>
</file>

<file path=customXml/itemProps3.xml><?xml version="1.0" encoding="utf-8"?>
<ds:datastoreItem xmlns:ds="http://schemas.openxmlformats.org/officeDocument/2006/customXml" ds:itemID="{131A0444-76F3-4BC9-8B60-D113FA420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11761</TotalTime>
  <Words>3790</Words>
  <Application>Microsoft Office PowerPoint</Application>
  <PresentationFormat>Brugerdefineret</PresentationFormat>
  <Paragraphs>344</Paragraphs>
  <Slides>25</Slides>
  <Notes>22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Symbol</vt:lpstr>
      <vt:lpstr>Work Sans</vt:lpstr>
      <vt:lpstr>1_Operate skabelon</vt:lpstr>
      <vt:lpstr>PowerPoint-præsentation</vt:lpstr>
      <vt:lpstr>Introduktion til tillæg om mellemlederens rolle</vt:lpstr>
      <vt:lpstr>Vigtigt med lokal tilpasning af roller og opgaver</vt:lpstr>
      <vt:lpstr>Hvorfor informationssikkerhed?</vt:lpstr>
      <vt:lpstr>Ansvaret er fordelt på hele organisationen</vt:lpstr>
      <vt:lpstr>Du er både mellemleder og medarbejder</vt:lpstr>
      <vt:lpstr>PowerPoint-præsentation</vt:lpstr>
      <vt:lpstr>Overblik over krav til mellemleder</vt:lpstr>
      <vt:lpstr>Du skal kende din rolle</vt:lpstr>
      <vt:lpstr>Du skal kende din rolle og dit ansvar</vt:lpstr>
      <vt:lpstr>Du skal kende politikker og regler</vt:lpstr>
      <vt:lpstr>Du skal informere dine medarbejdere</vt:lpstr>
      <vt:lpstr>Du skal sikre de registreredes rettigheder</vt:lpstr>
      <vt:lpstr>Du skal sikre, at I overholder principperne for behandling af persondata</vt:lpstr>
      <vt:lpstr>Overholder I principperne?</vt:lpstr>
      <vt:lpstr>Du skal sikre, at I indhenter samtykke, når der ikke er hjemmel</vt:lpstr>
      <vt:lpstr>Du skal sikre, at I overholder oplysningspligten</vt:lpstr>
      <vt:lpstr>Behandling af persondata skal registreres</vt:lpstr>
      <vt:lpstr>Du skal sikre, at alle ved, hvad de skal gøre ved sikkerhedsbrud</vt:lpstr>
      <vt:lpstr>Når du bruger leverandører</vt:lpstr>
      <vt:lpstr>Du skal kende krav til IT-arbejdspladser og medier</vt:lpstr>
      <vt:lpstr>Når du ansætter</vt:lpstr>
      <vt:lpstr>Du skal tildele adgangsrettigheder</vt:lpstr>
      <vt:lpstr>Når du ændrer organisering og processer</vt:lpstr>
      <vt:lpstr>Når dine medarbejdere stopper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Sikkerdigital_mellemleder_v1.2</dc:title>
  <cp:revision>866</cp:revision>
  <cp:lastPrinted>2018-08-02T07:40:37Z</cp:lastPrinted>
  <dcterms:created xsi:type="dcterms:W3CDTF">2019-08-29T11:09:11Z</dcterms:created>
  <dcterms:modified xsi:type="dcterms:W3CDTF">2019-12-19T06:47:26Z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0x010100AC085CFC53BC46CEA2EADE194AD9D48200F3FAB21B911231439D537C205396828D</vt:lpwstr>
  </property>
  <property fmtid="{D5CDD505-2E9C-101B-9397-08002B2CF9AE}" pid="3" name="CCMIsSharedOnOneDrive">
    <vt:bool>false</vt:bool>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EventContext">
    <vt:lpwstr>e58ffec6-ba26-467e-a08c-f37f9d1e5fc7</vt:lpwstr>
  </property>
</Properties>
</file>