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7"/>
  </p:notesMasterIdLst>
  <p:sldIdLst>
    <p:sldId id="265" r:id="rId6"/>
    <p:sldId id="299" r:id="rId7"/>
    <p:sldId id="301" r:id="rId8"/>
    <p:sldId id="267" r:id="rId9"/>
    <p:sldId id="302" r:id="rId10"/>
    <p:sldId id="266" r:id="rId11"/>
    <p:sldId id="269" r:id="rId12"/>
    <p:sldId id="272" r:id="rId13"/>
    <p:sldId id="273" r:id="rId14"/>
    <p:sldId id="268" r:id="rId15"/>
    <p:sldId id="300" r:id="rId16"/>
    <p:sldId id="298" r:id="rId17"/>
    <p:sldId id="276" r:id="rId18"/>
    <p:sldId id="282" r:id="rId19"/>
    <p:sldId id="280" r:id="rId20"/>
    <p:sldId id="285" r:id="rId21"/>
    <p:sldId id="291" r:id="rId22"/>
    <p:sldId id="286" r:id="rId23"/>
    <p:sldId id="293" r:id="rId24"/>
    <p:sldId id="292" r:id="rId25"/>
    <p:sldId id="278" r:id="rId26"/>
    <p:sldId id="287" r:id="rId27"/>
    <p:sldId id="281" r:id="rId28"/>
    <p:sldId id="288" r:id="rId29"/>
    <p:sldId id="294" r:id="rId30"/>
    <p:sldId id="283" r:id="rId31"/>
    <p:sldId id="289" r:id="rId32"/>
    <p:sldId id="295" r:id="rId33"/>
    <p:sldId id="284" r:id="rId34"/>
    <p:sldId id="290" r:id="rId35"/>
    <p:sldId id="303" r:id="rId3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arke Bruun Petersen" initials="BBP" lastIdx="3" clrIdx="0">
    <p:extLst>
      <p:ext uri="{19B8F6BF-5375-455C-9EA6-DF929625EA0E}">
        <p15:presenceInfo xmlns:p15="http://schemas.microsoft.com/office/powerpoint/2012/main" userId="S::BBPE@kl.dk::562b1248-06ca-4910-b292-a4b3711dbe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B3A"/>
    <a:srgbClr val="201D3C"/>
    <a:srgbClr val="EBEEF3"/>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7" autoAdjust="0"/>
    <p:restoredTop sz="81295" autoAdjust="0"/>
  </p:normalViewPr>
  <p:slideViewPr>
    <p:cSldViewPr snapToGrid="0" showGuides="1">
      <p:cViewPr>
        <p:scale>
          <a:sx n="42" d="100"/>
          <a:sy n="42" d="100"/>
        </p:scale>
        <p:origin x="1452" y="79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16/SAG-2020-04034/Dokumenter/Samlet%20modenh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0965770264302"/>
          <c:y val="0.12537040834756955"/>
          <c:w val="0.48821379753993244"/>
          <c:h val="0.73701830452222727"/>
        </c:manualLayout>
      </c:layout>
      <c:barChart>
        <c:barDir val="bar"/>
        <c:grouping val="stacked"/>
        <c:varyColors val="0"/>
        <c:ser>
          <c:idx val="0"/>
          <c:order val="0"/>
          <c:tx>
            <c:strRef>
              <c:f>'Beskæftigelse og integration'!$B$32</c:f>
              <c:strCache>
                <c:ptCount val="1"/>
                <c:pt idx="0">
                  <c:v>Ved ikke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integration'!$A$33:$A$42</c:f>
              <c:strCache>
                <c:ptCount val="10"/>
                <c:pt idx="0">
                  <c:v> Er der sat en tydelig strategisk retning og/eller mål for digitalisering og anvendelse af ny teknologi i kommunen?</c:v>
                </c:pt>
                <c:pt idx="1">
                  <c:v> Er der en velfungerende tværgående styring og koordinering af digitalisering? (fx porteføljestyring, et digitaliseringsforum eller anden mindre formel styring/koordinering)</c:v>
                </c:pt>
                <c:pt idx="2">
                  <c:v> Arbejdes der med gevinstrealisering i digitale projekter (for borgere, medarbejdere og organisation)?</c:v>
                </c:pt>
                <c:pt idx="3">
                  <c:v> Er der velfungerende fora for vidensdeling og spredning af erfaringer med digitale løsninger og ny teknologi?</c:v>
                </c:pt>
                <c:pt idx="4">
                  <c:v> Er der ledelsesmæssigt fokus på digitalisering og anvendelse af ny teknologi?</c:v>
                </c:pt>
                <c:pt idx="5">
                  <c:v> Er det muligt for medarbejdere at foreslå og afprøve nye måder at løse opgaver på med brug af digitale eller teknologiske løsninger?</c:v>
                </c:pt>
                <c:pt idx="6">
                  <c:v> Inddrages borgernes behov, adfærd og oplevelser, når I implementerer og udvikler løsninger målrettet borgerne?</c:v>
                </c:pt>
                <c:pt idx="7">
                  <c:v> Udvikler man lederes og medarbejderes kompetencer indenfor digitalisering og teknologi?</c:v>
                </c:pt>
                <c:pt idx="8">
                  <c:v> Er der retningslinjer for anskaffelse af ny IT (nye systemer, ny teknologi mv.)?</c:v>
                </c:pt>
                <c:pt idx="9">
                  <c:v> Er de tekniske forudsætninger (datakvalitet, it-sikkerhed, it-arkitektur) ) for at arbejde med digitale løsninger og ny teknologi på plads</c:v>
                </c:pt>
              </c:strCache>
            </c:strRef>
          </c:cat>
          <c:val>
            <c:numRef>
              <c:f>'Beskæftigelse og integration'!$B$33:$B$42</c:f>
              <c:numCache>
                <c:formatCode>0%</c:formatCode>
                <c:ptCount val="10"/>
                <c:pt idx="0">
                  <c:v>5.1724137931034482E-2</c:v>
                </c:pt>
                <c:pt idx="1">
                  <c:v>8.771929824561403E-2</c:v>
                </c:pt>
                <c:pt idx="2">
                  <c:v>0.19298245614035087</c:v>
                </c:pt>
                <c:pt idx="3">
                  <c:v>5.2631578947368418E-2</c:v>
                </c:pt>
                <c:pt idx="4">
                  <c:v>0</c:v>
                </c:pt>
                <c:pt idx="5">
                  <c:v>1.7857142857142856E-2</c:v>
                </c:pt>
                <c:pt idx="6">
                  <c:v>0.16071428571428573</c:v>
                </c:pt>
                <c:pt idx="7">
                  <c:v>0</c:v>
                </c:pt>
                <c:pt idx="8">
                  <c:v>0.14285714285714285</c:v>
                </c:pt>
                <c:pt idx="9">
                  <c:v>0.10714285714285714</c:v>
                </c:pt>
              </c:numCache>
            </c:numRef>
          </c:val>
          <c:extLst>
            <c:ext xmlns:c16="http://schemas.microsoft.com/office/drawing/2014/chart" uri="{C3380CC4-5D6E-409C-BE32-E72D297353CC}">
              <c16:uniqueId val="{00000000-260A-4F07-B4A1-0696CF3308BB}"/>
            </c:ext>
          </c:extLst>
        </c:ser>
        <c:ser>
          <c:idx val="1"/>
          <c:order val="1"/>
          <c:tx>
            <c:strRef>
              <c:f>'Beskæftigelse og integration'!$C$32</c:f>
              <c:strCache>
                <c:ptCount val="1"/>
                <c:pt idx="0">
                  <c:v>I lav grad</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integration'!$A$33:$A$42</c:f>
              <c:strCache>
                <c:ptCount val="10"/>
                <c:pt idx="0">
                  <c:v> Er der sat en tydelig strategisk retning og/eller mål for digitalisering og anvendelse af ny teknologi i kommunen?</c:v>
                </c:pt>
                <c:pt idx="1">
                  <c:v> Er der en velfungerende tværgående styring og koordinering af digitalisering? (fx porteføljestyring, et digitaliseringsforum eller anden mindre formel styring/koordinering)</c:v>
                </c:pt>
                <c:pt idx="2">
                  <c:v> Arbejdes der med gevinstrealisering i digitale projekter (for borgere, medarbejdere og organisation)?</c:v>
                </c:pt>
                <c:pt idx="3">
                  <c:v> Er der velfungerende fora for vidensdeling og spredning af erfaringer med digitale løsninger og ny teknologi?</c:v>
                </c:pt>
                <c:pt idx="4">
                  <c:v> Er der ledelsesmæssigt fokus på digitalisering og anvendelse af ny teknologi?</c:v>
                </c:pt>
                <c:pt idx="5">
                  <c:v> Er det muligt for medarbejdere at foreslå og afprøve nye måder at løse opgaver på med brug af digitale eller teknologiske løsninger?</c:v>
                </c:pt>
                <c:pt idx="6">
                  <c:v> Inddrages borgernes behov, adfærd og oplevelser, når I implementerer og udvikler løsninger målrettet borgerne?</c:v>
                </c:pt>
                <c:pt idx="7">
                  <c:v> Udvikler man lederes og medarbejderes kompetencer indenfor digitalisering og teknologi?</c:v>
                </c:pt>
                <c:pt idx="8">
                  <c:v> Er der retningslinjer for anskaffelse af ny IT (nye systemer, ny teknologi mv.)?</c:v>
                </c:pt>
                <c:pt idx="9">
                  <c:v> Er de tekniske forudsætninger (datakvalitet, it-sikkerhed, it-arkitektur) ) for at arbejde med digitale løsninger og ny teknologi på plads</c:v>
                </c:pt>
              </c:strCache>
            </c:strRef>
          </c:cat>
          <c:val>
            <c:numRef>
              <c:f>'Beskæftigelse og integration'!$C$33:$C$42</c:f>
              <c:numCache>
                <c:formatCode>0%</c:formatCode>
                <c:ptCount val="10"/>
                <c:pt idx="0">
                  <c:v>0.1206896551724138</c:v>
                </c:pt>
                <c:pt idx="1">
                  <c:v>0.15789473684210525</c:v>
                </c:pt>
                <c:pt idx="2">
                  <c:v>0.10526315789473684</c:v>
                </c:pt>
                <c:pt idx="3">
                  <c:v>0.2807017543859649</c:v>
                </c:pt>
                <c:pt idx="4">
                  <c:v>1.7857142857142856E-2</c:v>
                </c:pt>
                <c:pt idx="5">
                  <c:v>0.10714285714285714</c:v>
                </c:pt>
                <c:pt idx="6">
                  <c:v>0.16071428571428573</c:v>
                </c:pt>
                <c:pt idx="7">
                  <c:v>0.21428571428571427</c:v>
                </c:pt>
                <c:pt idx="8">
                  <c:v>7.1428571428571425E-2</c:v>
                </c:pt>
                <c:pt idx="9">
                  <c:v>1.7857142857142856E-2</c:v>
                </c:pt>
              </c:numCache>
            </c:numRef>
          </c:val>
          <c:extLst>
            <c:ext xmlns:c16="http://schemas.microsoft.com/office/drawing/2014/chart" uri="{C3380CC4-5D6E-409C-BE32-E72D297353CC}">
              <c16:uniqueId val="{00000001-260A-4F07-B4A1-0696CF3308BB}"/>
            </c:ext>
          </c:extLst>
        </c:ser>
        <c:ser>
          <c:idx val="2"/>
          <c:order val="2"/>
          <c:tx>
            <c:strRef>
              <c:f>'Beskæftigelse og integration'!$D$32</c:f>
              <c:strCache>
                <c:ptCount val="1"/>
                <c:pt idx="0">
                  <c:v>I nogen grad</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integration'!$A$33:$A$42</c:f>
              <c:strCache>
                <c:ptCount val="10"/>
                <c:pt idx="0">
                  <c:v> Er der sat en tydelig strategisk retning og/eller mål for digitalisering og anvendelse af ny teknologi i kommunen?</c:v>
                </c:pt>
                <c:pt idx="1">
                  <c:v> Er der en velfungerende tværgående styring og koordinering af digitalisering? (fx porteføljestyring, et digitaliseringsforum eller anden mindre formel styring/koordinering)</c:v>
                </c:pt>
                <c:pt idx="2">
                  <c:v> Arbejdes der med gevinstrealisering i digitale projekter (for borgere, medarbejdere og organisation)?</c:v>
                </c:pt>
                <c:pt idx="3">
                  <c:v> Er der velfungerende fora for vidensdeling og spredning af erfaringer med digitale løsninger og ny teknologi?</c:v>
                </c:pt>
                <c:pt idx="4">
                  <c:v> Er der ledelsesmæssigt fokus på digitalisering og anvendelse af ny teknologi?</c:v>
                </c:pt>
                <c:pt idx="5">
                  <c:v> Er det muligt for medarbejdere at foreslå og afprøve nye måder at løse opgaver på med brug af digitale eller teknologiske løsninger?</c:v>
                </c:pt>
                <c:pt idx="6">
                  <c:v> Inddrages borgernes behov, adfærd og oplevelser, når I implementerer og udvikler løsninger målrettet borgerne?</c:v>
                </c:pt>
                <c:pt idx="7">
                  <c:v> Udvikler man lederes og medarbejderes kompetencer indenfor digitalisering og teknologi?</c:v>
                </c:pt>
                <c:pt idx="8">
                  <c:v> Er der retningslinjer for anskaffelse af ny IT (nye systemer, ny teknologi mv.)?</c:v>
                </c:pt>
                <c:pt idx="9">
                  <c:v> Er de tekniske forudsætninger (datakvalitet, it-sikkerhed, it-arkitektur) ) for at arbejde med digitale løsninger og ny teknologi på plads</c:v>
                </c:pt>
              </c:strCache>
            </c:strRef>
          </c:cat>
          <c:val>
            <c:numRef>
              <c:f>'Beskæftigelse og integration'!$D$33:$D$42</c:f>
              <c:numCache>
                <c:formatCode>0%</c:formatCode>
                <c:ptCount val="10"/>
                <c:pt idx="0">
                  <c:v>0.62068965517241381</c:v>
                </c:pt>
                <c:pt idx="1">
                  <c:v>0.36842105263157893</c:v>
                </c:pt>
                <c:pt idx="2">
                  <c:v>0.36842105263157893</c:v>
                </c:pt>
                <c:pt idx="3">
                  <c:v>0.50877192982456143</c:v>
                </c:pt>
                <c:pt idx="4">
                  <c:v>0.4642857142857143</c:v>
                </c:pt>
                <c:pt idx="5">
                  <c:v>0.5</c:v>
                </c:pt>
                <c:pt idx="6">
                  <c:v>0.5</c:v>
                </c:pt>
                <c:pt idx="7">
                  <c:v>0.5714285714285714</c:v>
                </c:pt>
                <c:pt idx="8">
                  <c:v>0.32142857142857145</c:v>
                </c:pt>
                <c:pt idx="9">
                  <c:v>0.4642857142857143</c:v>
                </c:pt>
              </c:numCache>
            </c:numRef>
          </c:val>
          <c:extLst>
            <c:ext xmlns:c16="http://schemas.microsoft.com/office/drawing/2014/chart" uri="{C3380CC4-5D6E-409C-BE32-E72D297353CC}">
              <c16:uniqueId val="{00000002-260A-4F07-B4A1-0696CF3308BB}"/>
            </c:ext>
          </c:extLst>
        </c:ser>
        <c:ser>
          <c:idx val="3"/>
          <c:order val="3"/>
          <c:tx>
            <c:strRef>
              <c:f>'Beskæftigelse og integration'!$E$32</c:f>
              <c:strCache>
                <c:ptCount val="1"/>
                <c:pt idx="0">
                  <c:v>I høj grad</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'Beskæftigelse og integration'!$A$33:$A$42</c:f>
              <c:strCache>
                <c:ptCount val="10"/>
                <c:pt idx="0">
                  <c:v> Er der sat en tydelig strategisk retning og/eller mål for digitalisering og anvendelse af ny teknologi i kommunen?</c:v>
                </c:pt>
                <c:pt idx="1">
                  <c:v> Er der en velfungerende tværgående styring og koordinering af digitalisering? (fx porteføljestyring, et digitaliseringsforum eller anden mindre formel styring/koordinering)</c:v>
                </c:pt>
                <c:pt idx="2">
                  <c:v> Arbejdes der med gevinstrealisering i digitale projekter (for borgere, medarbejdere og organisation)?</c:v>
                </c:pt>
                <c:pt idx="3">
                  <c:v> Er der velfungerende fora for vidensdeling og spredning af erfaringer med digitale løsninger og ny teknologi?</c:v>
                </c:pt>
                <c:pt idx="4">
                  <c:v> Er der ledelsesmæssigt fokus på digitalisering og anvendelse af ny teknologi?</c:v>
                </c:pt>
                <c:pt idx="5">
                  <c:v> Er det muligt for medarbejdere at foreslå og afprøve nye måder at løse opgaver på med brug af digitale eller teknologiske løsninger?</c:v>
                </c:pt>
                <c:pt idx="6">
                  <c:v> Inddrages borgernes behov, adfærd og oplevelser, når I implementerer og udvikler løsninger målrettet borgerne?</c:v>
                </c:pt>
                <c:pt idx="7">
                  <c:v> Udvikler man lederes og medarbejderes kompetencer indenfor digitalisering og teknologi?</c:v>
                </c:pt>
                <c:pt idx="8">
                  <c:v> Er der retningslinjer for anskaffelse af ny IT (nye systemer, ny teknologi mv.)?</c:v>
                </c:pt>
                <c:pt idx="9">
                  <c:v> Er de tekniske forudsætninger (datakvalitet, it-sikkerhed, it-arkitektur) ) for at arbejde med digitale løsninger og ny teknologi på plads</c:v>
                </c:pt>
              </c:strCache>
            </c:strRef>
          </c:cat>
          <c:val>
            <c:numRef>
              <c:f>'Beskæftigelse og integration'!$E$33:$E$42</c:f>
              <c:numCache>
                <c:formatCode>0%</c:formatCode>
                <c:ptCount val="10"/>
                <c:pt idx="0">
                  <c:v>0.20689655172413793</c:v>
                </c:pt>
                <c:pt idx="1">
                  <c:v>0.38596491228070173</c:v>
                </c:pt>
                <c:pt idx="2">
                  <c:v>0.33333333333333331</c:v>
                </c:pt>
                <c:pt idx="3">
                  <c:v>0.15789473684210525</c:v>
                </c:pt>
                <c:pt idx="4">
                  <c:v>0.5178571428571429</c:v>
                </c:pt>
                <c:pt idx="5">
                  <c:v>0.375</c:v>
                </c:pt>
                <c:pt idx="6">
                  <c:v>0.17857142857142858</c:v>
                </c:pt>
                <c:pt idx="7">
                  <c:v>0.21428571428571427</c:v>
                </c:pt>
                <c:pt idx="8">
                  <c:v>0.4642857142857143</c:v>
                </c:pt>
                <c:pt idx="9">
                  <c:v>0.4107142857142857</c:v>
                </c:pt>
              </c:numCache>
            </c:numRef>
          </c:val>
          <c:extLst>
            <c:ext xmlns:c16="http://schemas.microsoft.com/office/drawing/2014/chart" uri="{C3380CC4-5D6E-409C-BE32-E72D297353CC}">
              <c16:uniqueId val="{00000003-260A-4F07-B4A1-0696CF3308BB}"/>
            </c:ext>
          </c:extLst>
        </c:ser>
        <c:dLbls>
          <c:dLblPos val="ctr"/>
          <c:showLegendKey val="0"/>
          <c:showVal val="1"/>
          <c:showCatName val="0"/>
          <c:showSerName val="0"/>
          <c:showPercent val="0"/>
          <c:showBubbleSize val="0"/>
        </c:dLbls>
        <c:gapWidth val="50"/>
        <c:overlap val="100"/>
        <c:axId val="1661823151"/>
        <c:axId val="1711318335"/>
      </c:barChart>
      <c:catAx>
        <c:axId val="1661823151"/>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11318335"/>
        <c:crosses val="autoZero"/>
        <c:auto val="1"/>
        <c:lblAlgn val="ctr"/>
        <c:lblOffset val="100"/>
        <c:noMultiLvlLbl val="0"/>
      </c:catAx>
      <c:valAx>
        <c:axId val="1711318335"/>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6182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en-GB" smtClean="0"/>
              <a:t>16/11/2021</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fld id="{58A42157-6FBB-4245-89C1-1C558FD8CC31}" type="datetime1">
              <a:rPr lang="da-DK" smtClean="0"/>
              <a:t>16-11-2021</a:t>
            </a:fld>
            <a:endParaRPr lang="en-GB" dirty="0"/>
          </a:p>
        </p:txBody>
      </p:sp>
      <p:sp>
        <p:nvSpPr>
          <p:cNvPr id="12" name="Pladsholder til sidefod 11"/>
          <p:cNvSpPr>
            <a:spLocks noGrp="1"/>
          </p:cNvSpPr>
          <p:nvPr>
            <p:ph type="ftr" sz="quarter" idx="11"/>
          </p:nvPr>
        </p:nvSpPr>
        <p:spPr/>
        <p:txBody>
          <a:bodyPr/>
          <a:lstStyle>
            <a:lvl1pPr>
              <a:defRPr sz="1000"/>
            </a:lvl1pPr>
          </a:lstStyle>
          <a:p>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46D1CDF0-ED2B-4DBB-BF87-1733E3A2C340}" type="datetime1">
              <a:rPr lang="da-DK" smtClean="0"/>
              <a:t>16-11-2021</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73739DAF-6D41-4D12-AC07-A01AA7AE6264}" type="datetime1">
              <a:rPr lang="da-DK" smtClean="0"/>
              <a:t>16-11-2021</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6BAE6B-DE6A-4283-BF01-A5EE2BCAE7CC}" type="datetime1">
              <a:rPr lang="da-DK" smtClean="0"/>
              <a:t>16-11-2021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fld id="{BA3E52E7-C97D-4DE1-8A05-A614382F8A71}" type="datetime1">
              <a:rPr lang="da-DK" smtClean="0"/>
              <a:t>16-11-2021</a:t>
            </a:fld>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0AB5C9-3BE0-4A5C-BD26-F6F1B2A04361}" type="datetime1">
              <a:rPr lang="da-DK" smtClean="0"/>
              <a:t>16-11-2021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fld id="{8C51530B-65B5-4415-A5EB-9B4C216B1B42}" type="datetime1">
              <a:rPr lang="da-DK" smtClean="0"/>
              <a:t>16-11-2021</a:t>
            </a:fld>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EA513B-E049-4645-A7D1-A6478F0B10FC}" type="datetime1">
              <a:rPr lang="da-DK" smtClean="0"/>
              <a:t>16-11-2021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fld id="{7935809B-B5B0-46A2-9AC7-EC16CA168758}" type="datetime1">
              <a:rPr lang="da-DK" smtClean="0"/>
              <a:t>16-11-2021</a:t>
            </a:fld>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744950-4421-4F56-9679-38C49EC8A8F9}" type="datetime1">
              <a:rPr lang="da-DK" smtClean="0"/>
              <a:t>16-11-2021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fld id="{DC6B76DE-CAD7-4D32-B53A-C34BB9D5DF8A}" type="datetime1">
              <a:rPr lang="da-DK" smtClean="0"/>
              <a:t>16-11-2021</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2DD5C06D-BBF5-4348-9037-4EF1C96720FA}" type="datetime1">
              <a:rPr lang="da-DK" smtClean="0"/>
              <a:t>16-11-2021</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E96A5-B1EF-4A62-B493-C54FC2CCD346}" type="datetime1">
              <a:rPr lang="da-DK" smtClean="0"/>
              <a:t>16-11-2021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fld id="{B8ADAD9C-4FA9-4276-8ABB-AC30FE32D4CC}" type="datetime1">
              <a:rPr lang="da-DK" smtClean="0"/>
              <a:t>16-11-2021</a:t>
            </a:fld>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8C74D6C9-7EC1-4A5E-96A0-0D1076DEDC03}" type="datetime1">
              <a:rPr lang="da-DK" smtClean="0"/>
              <a:t>16-11-2021</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11495912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C93336B2-CA35-4180-919E-CA90B3D23FAE}" type="datetime1">
              <a:rPr lang="da-DK" smtClean="0"/>
              <a:t>16-11-2021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00437E1F-CAFA-47A5-AD55-9343FDB5D396}" type="datetime1">
              <a:rPr lang="da-DK" smtClean="0"/>
              <a:t>16-11-2021</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fld id="{098BA40F-A2B2-49A0-AE5A-56F31981260E}" type="datetime1">
              <a:rPr lang="da-DK" smtClean="0"/>
              <a:t>16-11-2021</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12BBD2-A97D-4B46-BFC1-D19AEC0B4F17}" type="datetime1">
              <a:rPr lang="da-DK" noProof="0" smtClean="0"/>
              <a:t>16-11-2021</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88247263-1567-43B4-B52C-B1E35DA10AAC}" type="datetime1">
              <a:rPr lang="da-DK" smtClean="0"/>
              <a:t>16-11-2021</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fld id="{FF85B370-18DE-4F7C-8942-A736946D1BF5}" type="datetime1">
              <a:rPr lang="da-DK" smtClean="0"/>
              <a:t>16-11-2021</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fld id="{DC2B6F42-C70D-4E72-B529-888D9A3289F4}" type="datetime1">
              <a:rPr lang="da-DK" smtClean="0"/>
              <a:t>16-11-2021</a:t>
            </a:fld>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19FFCE24-6BEC-4734-8915-763D4F6747FA}" type="datetime1">
              <a:rPr lang="da-DK" smtClean="0"/>
              <a:t>16-11-2021</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487D8B6D-47E7-4F27-BB1A-30F034F68649}" type="datetime1">
              <a:rPr lang="da-DK" smtClean="0"/>
              <a:t>16-11-2021</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407997652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videncenter.kl.dk/viden-og-vaerktoejer/kunstig-intelligens-i-kommunerne/signaturprojekter-og-indsatser/igangvaerende-signaturprojekter/"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101675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985910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a:t>
            </a:r>
            <a:r>
              <a:rPr lang="da-DK" sz="2000" spc="-100" dirty="0">
                <a:solidFill>
                  <a:srgbClr val="F26749"/>
                </a:solidFill>
                <a:latin typeface="Arial" panose="020B0604020202020204"/>
              </a:rPr>
              <a:t>2021 – BESKÆFTIGELSES- OG INTEGRATIONSOMRÅDET</a:t>
            </a:r>
            <a:endPar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5" name="Billede 4">
            <a:extLst>
              <a:ext uri="{FF2B5EF4-FFF2-40B4-BE49-F238E27FC236}">
                <a16:creationId xmlns:a16="http://schemas.microsoft.com/office/drawing/2014/main" id="{11ACFD14-DFDE-4E9D-B64B-5B799BD23AD8}"/>
              </a:ext>
            </a:extLst>
          </p:cNvPr>
          <p:cNvPicPr>
            <a:picLocks noChangeAspect="1"/>
          </p:cNvPicPr>
          <p:nvPr/>
        </p:nvPicPr>
        <p:blipFill>
          <a:blip r:embed="rId3"/>
          <a:stretch>
            <a:fillRect/>
          </a:stretch>
        </p:blipFill>
        <p:spPr>
          <a:xfrm>
            <a:off x="175845" y="721624"/>
            <a:ext cx="10100264" cy="5901913"/>
          </a:xfrm>
          <a:prstGeom prst="rect">
            <a:avLst/>
          </a:prstGeom>
        </p:spPr>
      </p:pic>
      <p:sp>
        <p:nvSpPr>
          <p:cNvPr id="3" name="Pil: pentagon 2">
            <a:extLst>
              <a:ext uri="{FF2B5EF4-FFF2-40B4-BE49-F238E27FC236}">
                <a16:creationId xmlns:a16="http://schemas.microsoft.com/office/drawing/2014/main" id="{BE167F3E-5EFA-472A-94E3-D70A2E230E95}"/>
              </a:ext>
            </a:extLst>
          </p:cNvPr>
          <p:cNvSpPr/>
          <p:nvPr/>
        </p:nvSpPr>
        <p:spPr>
          <a:xfrm rot="10800000">
            <a:off x="9642764" y="4058729"/>
            <a:ext cx="2549236" cy="2773625"/>
          </a:xfrm>
          <a:custGeom>
            <a:avLst/>
            <a:gdLst>
              <a:gd name="connsiteX0" fmla="*/ 0 w 2549236"/>
              <a:gd name="connsiteY0" fmla="*/ 0 h 2773625"/>
              <a:gd name="connsiteX1" fmla="*/ 512524 w 2549236"/>
              <a:gd name="connsiteY1" fmla="*/ 0 h 2773625"/>
              <a:gd name="connsiteX2" fmla="*/ 1091898 w 2549236"/>
              <a:gd name="connsiteY2" fmla="*/ 0 h 2773625"/>
              <a:gd name="connsiteX3" fmla="*/ 1582138 w 2549236"/>
              <a:gd name="connsiteY3" fmla="*/ 0 h 2773625"/>
              <a:gd name="connsiteX4" fmla="*/ 2228364 w 2549236"/>
              <a:gd name="connsiteY4" fmla="*/ 0 h 2773625"/>
              <a:gd name="connsiteX5" fmla="*/ 2328904 w 2549236"/>
              <a:gd name="connsiteY5" fmla="*/ 434535 h 2773625"/>
              <a:gd name="connsiteX6" fmla="*/ 2426235 w 2549236"/>
              <a:gd name="connsiteY6" fmla="*/ 855201 h 2773625"/>
              <a:gd name="connsiteX7" fmla="*/ 2549236 w 2549236"/>
              <a:gd name="connsiteY7" fmla="*/ 1386813 h 2773625"/>
              <a:gd name="connsiteX8" fmla="*/ 2451905 w 2549236"/>
              <a:gd name="connsiteY8" fmla="*/ 1807479 h 2773625"/>
              <a:gd name="connsiteX9" fmla="*/ 2351365 w 2549236"/>
              <a:gd name="connsiteY9" fmla="*/ 2242014 h 2773625"/>
              <a:gd name="connsiteX10" fmla="*/ 2228364 w 2549236"/>
              <a:gd name="connsiteY10" fmla="*/ 2773625 h 2773625"/>
              <a:gd name="connsiteX11" fmla="*/ 1738124 w 2549236"/>
              <a:gd name="connsiteY11" fmla="*/ 2773625 h 2773625"/>
              <a:gd name="connsiteX12" fmla="*/ 1158749 w 2549236"/>
              <a:gd name="connsiteY12" fmla="*/ 2773625 h 2773625"/>
              <a:gd name="connsiteX13" fmla="*/ 557091 w 2549236"/>
              <a:gd name="connsiteY13" fmla="*/ 2773625 h 2773625"/>
              <a:gd name="connsiteX14" fmla="*/ 0 w 2549236"/>
              <a:gd name="connsiteY14" fmla="*/ 2773625 h 2773625"/>
              <a:gd name="connsiteX15" fmla="*/ 0 w 2549236"/>
              <a:gd name="connsiteY15" fmla="*/ 2107955 h 2773625"/>
              <a:gd name="connsiteX16" fmla="*/ 0 w 2549236"/>
              <a:gd name="connsiteY16" fmla="*/ 1414549 h 2773625"/>
              <a:gd name="connsiteX17" fmla="*/ 0 w 2549236"/>
              <a:gd name="connsiteY17" fmla="*/ 748879 h 2773625"/>
              <a:gd name="connsiteX18" fmla="*/ 0 w 2549236"/>
              <a:gd name="connsiteY18" fmla="*/ 0 h 277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773625" fill="none" extrusionOk="0">
                <a:moveTo>
                  <a:pt x="0" y="0"/>
                </a:moveTo>
                <a:cubicBezTo>
                  <a:pt x="204987" y="13600"/>
                  <a:pt x="394264" y="-18831"/>
                  <a:pt x="512524" y="0"/>
                </a:cubicBezTo>
                <a:cubicBezTo>
                  <a:pt x="630784" y="18831"/>
                  <a:pt x="824175" y="-27572"/>
                  <a:pt x="1091898" y="0"/>
                </a:cubicBezTo>
                <a:cubicBezTo>
                  <a:pt x="1359621" y="27572"/>
                  <a:pt x="1395174" y="1359"/>
                  <a:pt x="1582138" y="0"/>
                </a:cubicBezTo>
                <a:cubicBezTo>
                  <a:pt x="1769102" y="-1359"/>
                  <a:pt x="1977396" y="11743"/>
                  <a:pt x="2228364" y="0"/>
                </a:cubicBezTo>
                <a:cubicBezTo>
                  <a:pt x="2279882" y="165105"/>
                  <a:pt x="2322270" y="339792"/>
                  <a:pt x="2328904" y="434535"/>
                </a:cubicBezTo>
                <a:cubicBezTo>
                  <a:pt x="2335538" y="529278"/>
                  <a:pt x="2391037" y="739647"/>
                  <a:pt x="2426235" y="855201"/>
                </a:cubicBezTo>
                <a:cubicBezTo>
                  <a:pt x="2461433" y="970755"/>
                  <a:pt x="2515138" y="1172380"/>
                  <a:pt x="2549236" y="1386813"/>
                </a:cubicBezTo>
                <a:cubicBezTo>
                  <a:pt x="2514465" y="1582195"/>
                  <a:pt x="2512749" y="1637264"/>
                  <a:pt x="2451905" y="1807479"/>
                </a:cubicBezTo>
                <a:cubicBezTo>
                  <a:pt x="2391061" y="1977694"/>
                  <a:pt x="2373081" y="2127740"/>
                  <a:pt x="2351365" y="2242014"/>
                </a:cubicBezTo>
                <a:cubicBezTo>
                  <a:pt x="2329649" y="2356288"/>
                  <a:pt x="2299885" y="2583491"/>
                  <a:pt x="2228364" y="2773625"/>
                </a:cubicBezTo>
                <a:cubicBezTo>
                  <a:pt x="2006607" y="2784327"/>
                  <a:pt x="1842860" y="2765567"/>
                  <a:pt x="1738124" y="2773625"/>
                </a:cubicBezTo>
                <a:cubicBezTo>
                  <a:pt x="1633388" y="2781683"/>
                  <a:pt x="1397479" y="2758786"/>
                  <a:pt x="1158749" y="2773625"/>
                </a:cubicBezTo>
                <a:cubicBezTo>
                  <a:pt x="920019" y="2788464"/>
                  <a:pt x="838314" y="2784989"/>
                  <a:pt x="557091" y="2773625"/>
                </a:cubicBezTo>
                <a:cubicBezTo>
                  <a:pt x="275868" y="2762261"/>
                  <a:pt x="275516" y="2800933"/>
                  <a:pt x="0" y="2773625"/>
                </a:cubicBezTo>
                <a:cubicBezTo>
                  <a:pt x="1816" y="2572860"/>
                  <a:pt x="-13898" y="2331432"/>
                  <a:pt x="0" y="2107955"/>
                </a:cubicBezTo>
                <a:cubicBezTo>
                  <a:pt x="13898" y="1884478"/>
                  <a:pt x="-789" y="1659238"/>
                  <a:pt x="0" y="1414549"/>
                </a:cubicBezTo>
                <a:cubicBezTo>
                  <a:pt x="789" y="1169860"/>
                  <a:pt x="-17760" y="1020287"/>
                  <a:pt x="0" y="748879"/>
                </a:cubicBezTo>
                <a:cubicBezTo>
                  <a:pt x="17760" y="477471"/>
                  <a:pt x="-5687" y="204036"/>
                  <a:pt x="0" y="0"/>
                </a:cubicBezTo>
                <a:close/>
              </a:path>
              <a:path w="2549236" h="2773625"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83644" y="172615"/>
                  <a:pt x="2313272" y="273214"/>
                  <a:pt x="2338530" y="476139"/>
                </a:cubicBezTo>
                <a:cubicBezTo>
                  <a:pt x="2363788" y="679064"/>
                  <a:pt x="2424785" y="771519"/>
                  <a:pt x="2448696" y="952278"/>
                </a:cubicBezTo>
                <a:cubicBezTo>
                  <a:pt x="2472607" y="1133037"/>
                  <a:pt x="2491312" y="1226887"/>
                  <a:pt x="2549236" y="1386813"/>
                </a:cubicBezTo>
                <a:cubicBezTo>
                  <a:pt x="2526359" y="1519225"/>
                  <a:pt x="2509927" y="1661230"/>
                  <a:pt x="2439070" y="1862952"/>
                </a:cubicBezTo>
                <a:cubicBezTo>
                  <a:pt x="2368213" y="2064674"/>
                  <a:pt x="2363967" y="2138077"/>
                  <a:pt x="2338530" y="2297486"/>
                </a:cubicBezTo>
                <a:cubicBezTo>
                  <a:pt x="2313093" y="2456895"/>
                  <a:pt x="2249065" y="2630967"/>
                  <a:pt x="2228364" y="2773625"/>
                </a:cubicBezTo>
                <a:cubicBezTo>
                  <a:pt x="2023701" y="2783973"/>
                  <a:pt x="1916351" y="2794635"/>
                  <a:pt x="1693557" y="2773625"/>
                </a:cubicBezTo>
                <a:cubicBezTo>
                  <a:pt x="1470763" y="2752615"/>
                  <a:pt x="1288563" y="2780954"/>
                  <a:pt x="1181033" y="2773625"/>
                </a:cubicBezTo>
                <a:cubicBezTo>
                  <a:pt x="1073503" y="2766296"/>
                  <a:pt x="853333" y="2786023"/>
                  <a:pt x="579375" y="2773625"/>
                </a:cubicBezTo>
                <a:cubicBezTo>
                  <a:pt x="305417" y="2761227"/>
                  <a:pt x="268264" y="2759687"/>
                  <a:pt x="0" y="2773625"/>
                </a:cubicBezTo>
                <a:cubicBezTo>
                  <a:pt x="1328" y="2470570"/>
                  <a:pt x="11826" y="2267455"/>
                  <a:pt x="0" y="2135691"/>
                </a:cubicBezTo>
                <a:cubicBezTo>
                  <a:pt x="-11826" y="2003927"/>
                  <a:pt x="-30012" y="1700987"/>
                  <a:pt x="0" y="1442285"/>
                </a:cubicBezTo>
                <a:cubicBezTo>
                  <a:pt x="30012" y="1183583"/>
                  <a:pt x="-6557" y="1106488"/>
                  <a:pt x="0" y="804351"/>
                </a:cubicBezTo>
                <a:cubicBezTo>
                  <a:pt x="6557" y="502214"/>
                  <a:pt x="16376" y="228710"/>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B63BFB22-5186-4155-B91C-063CE3A66593}"/>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14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7858D9C8-0887-4454-919C-F3B556EFA634}"/>
              </a:ext>
            </a:extLst>
          </p:cNvPr>
          <p:cNvSpPr>
            <a:spLocks noGrp="1"/>
          </p:cNvSpPr>
          <p:nvPr>
            <p:ph type="sldNum" sz="quarter" idx="12"/>
          </p:nvPr>
        </p:nvSpPr>
        <p:spPr>
          <a:xfrm>
            <a:off x="11457695" y="6328544"/>
            <a:ext cx="558460" cy="438620"/>
          </a:xfrm>
        </p:spPr>
        <p:txBody>
          <a:bodyPr/>
          <a:lstStyle/>
          <a:p>
            <a:fld id="{7D7A2E16-A2BB-4A4C-88FB-B9F54DE68C14}" type="slidenum">
              <a:rPr lang="da-DK" smtClean="0"/>
              <a:t>10</a:t>
            </a:fld>
            <a:endParaRPr lang="da-DK" dirty="0"/>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l: pentagon 4">
            <a:extLst>
              <a:ext uri="{FF2B5EF4-FFF2-40B4-BE49-F238E27FC236}">
                <a16:creationId xmlns:a16="http://schemas.microsoft.com/office/drawing/2014/main" id="{A52C3C9E-4821-46BA-9F7D-96EC394F227A}"/>
              </a:ext>
            </a:extLst>
          </p:cNvPr>
          <p:cNvSpPr/>
          <p:nvPr/>
        </p:nvSpPr>
        <p:spPr>
          <a:xfrm>
            <a:off x="1" y="0"/>
            <a:ext cx="4657344"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Undertitel 2">
            <a:extLst>
              <a:ext uri="{FF2B5EF4-FFF2-40B4-BE49-F238E27FC236}">
                <a16:creationId xmlns:a16="http://schemas.microsoft.com/office/drawing/2014/main" id="{8FEA44B2-45FD-4E5E-BDB5-11A62CDD01EA}"/>
              </a:ext>
            </a:extLst>
          </p:cNvPr>
          <p:cNvSpPr>
            <a:spLocks noGrp="1"/>
          </p:cNvSpPr>
          <p:nvPr>
            <p:ph type="subTitle" idx="1"/>
          </p:nvPr>
        </p:nvSpPr>
        <p:spPr>
          <a:xfrm>
            <a:off x="4657345" y="298006"/>
            <a:ext cx="7744760" cy="628586"/>
          </a:xfrm>
        </p:spPr>
        <p:txBody>
          <a:bodyPr/>
          <a:lstStyle/>
          <a:p>
            <a:pPr algn="l"/>
            <a:r>
              <a:rPr lang="da-DK" spc="-100" dirty="0">
                <a:solidFill>
                  <a:srgbClr val="F26749"/>
                </a:solidFill>
              </a:rPr>
              <a:t>Digital modenhed på beskæftigelse- og integrationsområdet</a:t>
            </a:r>
          </a:p>
          <a:p>
            <a:pPr algn="l"/>
            <a:endParaRPr lang="da-DK" dirty="0"/>
          </a:p>
        </p:txBody>
      </p:sp>
      <p:graphicFrame>
        <p:nvGraphicFramePr>
          <p:cNvPr id="4" name="Diagram 3">
            <a:extLst>
              <a:ext uri="{FF2B5EF4-FFF2-40B4-BE49-F238E27FC236}">
                <a16:creationId xmlns:a16="http://schemas.microsoft.com/office/drawing/2014/main" id="{7FC09275-783B-41F5-B5B8-5E5F7E6FA96B}"/>
              </a:ext>
            </a:extLst>
          </p:cNvPr>
          <p:cNvGraphicFramePr>
            <a:graphicFrameLocks/>
          </p:cNvGraphicFramePr>
          <p:nvPr>
            <p:extLst>
              <p:ext uri="{D42A27DB-BD31-4B8C-83A1-F6EECF244321}">
                <p14:modId xmlns:p14="http://schemas.microsoft.com/office/powerpoint/2010/main" val="1982011273"/>
              </p:ext>
            </p:extLst>
          </p:nvPr>
        </p:nvGraphicFramePr>
        <p:xfrm>
          <a:off x="4796430" y="650684"/>
          <a:ext cx="7951904" cy="5909310"/>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923AC7ED-68E2-4266-8C17-CC99CF557D8B}"/>
              </a:ext>
            </a:extLst>
          </p:cNvPr>
          <p:cNvSpPr/>
          <p:nvPr/>
        </p:nvSpPr>
        <p:spPr>
          <a:xfrm>
            <a:off x="-139085" y="650684"/>
            <a:ext cx="4345325" cy="5478423"/>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Teknologiradar 2021 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beskæftigelses- og integrationsområdet opleves der generelt et </a:t>
            </a:r>
            <a:r>
              <a:rPr lang="da-DK" sz="1400" b="1" dirty="0">
                <a:solidFill>
                  <a:schemeClr val="bg1"/>
                </a:solidFill>
                <a:latin typeface="Arial" panose="020B0604020202020204" pitchFamily="34" charset="0"/>
                <a:cs typeface="Times New Roman" panose="02020603050405020304" pitchFamily="18" charset="0"/>
              </a:rPr>
              <a:t>stor ledelsesmæssig fokus </a:t>
            </a:r>
            <a:r>
              <a:rPr lang="da-DK" sz="1400" dirty="0">
                <a:solidFill>
                  <a:schemeClr val="bg1"/>
                </a:solidFill>
                <a:latin typeface="Arial" panose="020B0604020202020204" pitchFamily="34" charset="0"/>
                <a:cs typeface="Times New Roman" panose="02020603050405020304" pitchFamily="18" charset="0"/>
              </a:rPr>
              <a:t>på digitalisering og ny teknologi.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Når teknologier skal </a:t>
            </a:r>
            <a:r>
              <a:rPr lang="da-DK" sz="1400" b="1" dirty="0">
                <a:solidFill>
                  <a:schemeClr val="bg1"/>
                </a:solidFill>
                <a:latin typeface="Arial" panose="020B0604020202020204" pitchFamily="34" charset="0"/>
                <a:cs typeface="Times New Roman" panose="02020603050405020304" pitchFamily="18" charset="0"/>
              </a:rPr>
              <a:t>anskaffes </a:t>
            </a:r>
            <a:r>
              <a:rPr lang="da-DK" sz="1400" dirty="0">
                <a:solidFill>
                  <a:schemeClr val="bg1"/>
                </a:solidFill>
                <a:latin typeface="Arial" panose="020B0604020202020204" pitchFamily="34" charset="0"/>
                <a:cs typeface="Times New Roman" panose="02020603050405020304" pitchFamily="18" charset="0"/>
              </a:rPr>
              <a:t>er der også retningslinjer til det. Der opleves også at være </a:t>
            </a:r>
            <a:r>
              <a:rPr lang="da-DK" sz="1400" b="1" dirty="0">
                <a:solidFill>
                  <a:schemeClr val="bg1"/>
                </a:solidFill>
                <a:latin typeface="Arial" panose="020B0604020202020204" pitchFamily="34" charset="0"/>
                <a:cs typeface="Times New Roman" panose="02020603050405020304" pitchFamily="18" charset="0"/>
              </a:rPr>
              <a:t>gode tekniske forudsætninger </a:t>
            </a:r>
            <a:r>
              <a:rPr lang="da-DK" sz="1400" dirty="0">
                <a:solidFill>
                  <a:schemeClr val="bg1"/>
                </a:solidFill>
                <a:latin typeface="Arial" panose="020B0604020202020204" pitchFamily="34" charset="0"/>
                <a:cs typeface="Times New Roman" panose="02020603050405020304" pitchFamily="18" charset="0"/>
              </a:rPr>
              <a:t>for at arbejde med ny teknologi og digitale løsninger.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Selvom der er en del, der ikke ved om der arbejdes med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i digitale projekter, er der generelt større fokus på gevinstrealisering end på andre områder.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Der, hvor området er udfordret, er på </a:t>
            </a:r>
            <a:r>
              <a:rPr lang="da-DK" sz="1400" b="1" dirty="0">
                <a:solidFill>
                  <a:schemeClr val="bg1"/>
                </a:solidFill>
                <a:latin typeface="Arial" panose="020B0604020202020204" pitchFamily="34" charset="0"/>
                <a:cs typeface="Times New Roman" panose="02020603050405020304" pitchFamily="18" charset="0"/>
              </a:rPr>
              <a:t>vidensdeling og spredning </a:t>
            </a:r>
            <a:r>
              <a:rPr lang="da-DK" sz="1400" dirty="0">
                <a:solidFill>
                  <a:schemeClr val="bg1"/>
                </a:solidFill>
                <a:latin typeface="Arial" panose="020B0604020202020204" pitchFamily="34" charset="0"/>
                <a:cs typeface="Times New Roman" panose="02020603050405020304" pitchFamily="18" charset="0"/>
              </a:rPr>
              <a:t>af erfaringer, og til en vis grad også at få </a:t>
            </a:r>
            <a:r>
              <a:rPr lang="da-DK" sz="1400" b="1" dirty="0">
                <a:solidFill>
                  <a:schemeClr val="bg1"/>
                </a:solidFill>
                <a:latin typeface="Arial" panose="020B0604020202020204" pitchFamily="34" charset="0"/>
                <a:cs typeface="Times New Roman" panose="02020603050405020304" pitchFamily="18" charset="0"/>
              </a:rPr>
              <a:t>inddraget borgernes behov </a:t>
            </a:r>
            <a:r>
              <a:rPr lang="da-DK" sz="1400" dirty="0">
                <a:solidFill>
                  <a:schemeClr val="bg1"/>
                </a:solidFill>
                <a:latin typeface="Arial" panose="020B0604020202020204" pitchFamily="34" charset="0"/>
                <a:cs typeface="Times New Roman" panose="02020603050405020304" pitchFamily="18" charset="0"/>
              </a:rPr>
              <a:t>og udvikle </a:t>
            </a:r>
            <a:r>
              <a:rPr lang="da-DK" sz="1400" b="1" dirty="0">
                <a:solidFill>
                  <a:schemeClr val="bg1"/>
                </a:solidFill>
                <a:latin typeface="Arial" panose="020B0604020202020204" pitchFamily="34" charset="0"/>
                <a:cs typeface="Times New Roman" panose="02020603050405020304" pitchFamily="18" charset="0"/>
              </a:rPr>
              <a:t>medarbejdere og lederes kompetencer</a:t>
            </a:r>
            <a:r>
              <a:rPr lang="da-DK" sz="1400" dirty="0">
                <a:solidFill>
                  <a:schemeClr val="bg1"/>
                </a:solidFill>
                <a:latin typeface="Arial" panose="020B0604020202020204" pitchFamily="34" charset="0"/>
                <a:cs typeface="Times New Roman" panose="02020603050405020304" pitchFamily="18" charset="0"/>
              </a:rPr>
              <a:t>. </a:t>
            </a: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7" name="Pladsholder til slidenummer 6">
            <a:extLst>
              <a:ext uri="{FF2B5EF4-FFF2-40B4-BE49-F238E27FC236}">
                <a16:creationId xmlns:a16="http://schemas.microsoft.com/office/drawing/2014/main" id="{944BFE0E-B391-4A68-91CF-9963ABF5C0C8}"/>
              </a:ext>
            </a:extLst>
          </p:cNvPr>
          <p:cNvSpPr>
            <a:spLocks noGrp="1"/>
          </p:cNvSpPr>
          <p:nvPr>
            <p:ph type="sldNum" sz="quarter" idx="12"/>
          </p:nvPr>
        </p:nvSpPr>
        <p:spPr>
          <a:xfrm>
            <a:off x="11524585" y="6340684"/>
            <a:ext cx="558460" cy="438620"/>
          </a:xfrm>
        </p:spPr>
        <p:txBody>
          <a:bodyPr/>
          <a:lstStyle/>
          <a:p>
            <a:fld id="{7D7A2E16-A2BB-4A4C-88FB-B9F54DE68C14}" type="slidenum">
              <a:rPr lang="da-DK" smtClean="0"/>
              <a:t>11</a:t>
            </a:fld>
            <a:endParaRPr lang="da-DK" dirty="0"/>
          </a:p>
        </p:txBody>
      </p:sp>
    </p:spTree>
    <p:extLst>
      <p:ext uri="{BB962C8B-B14F-4D97-AF65-F5344CB8AC3E}">
        <p14:creationId xmlns:p14="http://schemas.microsoft.com/office/powerpoint/2010/main" val="327782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3" name="Pladsholder til slidenummer 2">
            <a:extLst>
              <a:ext uri="{FF2B5EF4-FFF2-40B4-BE49-F238E27FC236}">
                <a16:creationId xmlns:a16="http://schemas.microsoft.com/office/drawing/2014/main" id="{FBF0E702-7F07-4B33-8D58-7AB83CD4354A}"/>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035370" cy="6217087"/>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13</a:t>
            </a:fld>
            <a:endParaRPr lang="da-DK"/>
          </a:p>
        </p:txBody>
      </p:sp>
    </p:spTree>
    <p:extLst>
      <p:ext uri="{BB962C8B-B14F-4D97-AF65-F5344CB8AC3E}">
        <p14:creationId xmlns:p14="http://schemas.microsoft.com/office/powerpoint/2010/main" val="226827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52404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4582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151377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368448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3B5D5D1-5DE4-40BF-B3A7-FBC147AADE87}"/>
              </a:ext>
            </a:extLst>
          </p:cNvPr>
          <p:cNvPicPr>
            <a:picLocks noChangeAspect="1"/>
          </p:cNvPicPr>
          <p:nvPr/>
        </p:nvPicPr>
        <p:blipFill>
          <a:blip r:embed="rId2"/>
          <a:stretch>
            <a:fillRect/>
          </a:stretch>
        </p:blipFill>
        <p:spPr>
          <a:xfrm>
            <a:off x="318186" y="-84322"/>
            <a:ext cx="11381444" cy="6650548"/>
          </a:xfrm>
          <a:prstGeom prst="rect">
            <a:avLst/>
          </a:prstGeom>
        </p:spPr>
      </p:pic>
      <p:sp>
        <p:nvSpPr>
          <p:cNvPr id="7" name="Pladsholder til tekst 4">
            <a:extLst>
              <a:ext uri="{FF2B5EF4-FFF2-40B4-BE49-F238E27FC236}">
                <a16:creationId xmlns:a16="http://schemas.microsoft.com/office/drawing/2014/main" id="{3CFE95AF-F221-4225-AE11-775470465C5A}"/>
              </a:ext>
            </a:extLst>
          </p:cNvPr>
          <p:cNvSpPr txBox="1">
            <a:spLocks/>
          </p:cNvSpPr>
          <p:nvPr/>
        </p:nvSpPr>
        <p:spPr>
          <a:xfrm>
            <a:off x="6991340" y="605610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Tal om teknologierne</a:t>
            </a:r>
          </a:p>
        </p:txBody>
      </p:sp>
      <p:sp>
        <p:nvSpPr>
          <p:cNvPr id="3" name="Pladsholder til slidenummer 2">
            <a:extLst>
              <a:ext uri="{FF2B5EF4-FFF2-40B4-BE49-F238E27FC236}">
                <a16:creationId xmlns:a16="http://schemas.microsoft.com/office/drawing/2014/main" id="{44136AAB-3EE7-45AA-84D7-CA463CDD9C8E}"/>
              </a:ext>
            </a:extLst>
          </p:cNvPr>
          <p:cNvSpPr>
            <a:spLocks noGrp="1"/>
          </p:cNvSpPr>
          <p:nvPr>
            <p:ph type="sldNum" sz="quarter" idx="12"/>
          </p:nvPr>
        </p:nvSpPr>
        <p:spPr/>
        <p:txBody>
          <a:bodyPr/>
          <a:lstStyle/>
          <a:p>
            <a:fld id="{7D7A2E16-A2BB-4A4C-88FB-B9F54DE68C14}" type="slidenum">
              <a:rPr lang="da-DK" smtClean="0"/>
              <a:t>18</a:t>
            </a:fld>
            <a:endParaRPr lang="da-DK"/>
          </a:p>
        </p:txBody>
      </p:sp>
    </p:spTree>
    <p:extLst>
      <p:ext uri="{BB962C8B-B14F-4D97-AF65-F5344CB8AC3E}">
        <p14:creationId xmlns:p14="http://schemas.microsoft.com/office/powerpoint/2010/main" val="373475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24226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b</a:t>
            </a:r>
            <a:r>
              <a:rPr lang="da-DK"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eskæftigelses</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 og integrationsområdet</a:t>
            </a:r>
            <a:endPar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beskæftigelses- og integrationsområdet.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200291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20</a:t>
            </a:fld>
            <a:endParaRPr lang="da-DK"/>
          </a:p>
        </p:txBody>
      </p:sp>
    </p:spTree>
    <p:extLst>
      <p:ext uri="{BB962C8B-B14F-4D97-AF65-F5344CB8AC3E}">
        <p14:creationId xmlns:p14="http://schemas.microsoft.com/office/powerpoint/2010/main" val="1233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174813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58036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235994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24</a:t>
            </a:fld>
            <a:endParaRPr lang="da-DK"/>
          </a:p>
        </p:txBody>
      </p:sp>
    </p:spTree>
    <p:extLst>
      <p:ext uri="{BB962C8B-B14F-4D97-AF65-F5344CB8AC3E}">
        <p14:creationId xmlns:p14="http://schemas.microsoft.com/office/powerpoint/2010/main" val="169096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121755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26</a:t>
            </a:fld>
            <a:endParaRPr lang="da-DK" dirty="0"/>
          </a:p>
        </p:txBody>
      </p:sp>
    </p:spTree>
    <p:extLst>
      <p:ext uri="{BB962C8B-B14F-4D97-AF65-F5344CB8AC3E}">
        <p14:creationId xmlns:p14="http://schemas.microsoft.com/office/powerpoint/2010/main" val="206633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246876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28</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54767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13363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30</a:t>
            </a:fld>
            <a:endParaRPr lang="da-DK"/>
          </a:p>
        </p:txBody>
      </p:sp>
    </p:spTree>
    <p:extLst>
      <p:ext uri="{BB962C8B-B14F-4D97-AF65-F5344CB8AC3E}">
        <p14:creationId xmlns:p14="http://schemas.microsoft.com/office/powerpoint/2010/main" val="812424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beskæftigelses- og Integrationsområdet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035370" cy="6771084"/>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beskæftigelses- og integrationsområdet. </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938577" y="-4938577"/>
            <a:ext cx="2324217"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440310"/>
            <a:ext cx="2326771" cy="23241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4247317"/>
          </a:xfrm>
          <a:prstGeom prst="rect">
            <a:avLst/>
          </a:prstGeom>
        </p:spPr>
        <p:txBody>
          <a:bodyPr wrap="square">
            <a:spAutoFit/>
          </a:bodyPr>
          <a:lstStyle/>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får vi et fleksibelt og imødekommende forløb i jobcenteret?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matche ledige og virksomheder/jobs bedre?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hjælpe borgere med at afsøge nye jobmuligheder, de ikke er vant til?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skabe bedre muligheder for at virksomheder og ledige får skabt kontakt? </a:t>
            </a:r>
          </a:p>
          <a:p>
            <a:pPr lvl="0"/>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bruge mindre tid på registrering og dokumentation og mere tid på vejledning og hjælp til borgerne?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7947292" y="3009649"/>
            <a:ext cx="2285330"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208638" cy="1263166"/>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lang="da-DK" sz="1600" dirty="0">
                <a:solidFill>
                  <a:prstClr val="white"/>
                </a:solidFill>
                <a:latin typeface="Arial (Tekst)"/>
              </a:rPr>
              <a:t>Kommunernes opgave på beskæftigelses- og integrationsområdet </a:t>
            </a:r>
            <a:r>
              <a:rPr kumimoji="0" lang="da-DK" sz="1600" b="0" i="0" u="none" strike="noStrike" kern="1200" cap="none" spc="0" normalizeH="0" baseline="0" noProof="0" dirty="0">
                <a:ln>
                  <a:noFill/>
                </a:ln>
                <a:solidFill>
                  <a:prstClr val="white"/>
                </a:solidFill>
                <a:effectLst/>
                <a:uLnTx/>
                <a:uFillTx/>
                <a:latin typeface="Arial (Tekst)"/>
                <a:ea typeface="+mn-ea"/>
                <a:cs typeface="+mn-cs"/>
              </a:rPr>
              <a:t>er at hjælpe ledige videre i job og uddannelse, og skabe vellykket integration bl.a. gennem beskæftigelse.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7" name="Pladsholder til slidenummer 6">
            <a:extLst>
              <a:ext uri="{FF2B5EF4-FFF2-40B4-BE49-F238E27FC236}">
                <a16:creationId xmlns:a16="http://schemas.microsoft.com/office/drawing/2014/main" id="{684DE8F8-E29F-4DB7-B76B-9E90ED4D8557}"/>
              </a:ext>
            </a:extLst>
          </p:cNvPr>
          <p:cNvSpPr>
            <a:spLocks noGrp="1"/>
          </p:cNvSpPr>
          <p:nvPr>
            <p:ph type="sldNum" sz="quarter" idx="12"/>
          </p:nvPr>
        </p:nvSpPr>
        <p:spPr>
          <a:xfrm>
            <a:off x="11510834" y="6348449"/>
            <a:ext cx="558460" cy="438620"/>
          </a:xfrm>
        </p:spPr>
        <p:txBody>
          <a:bodyPr/>
          <a:lstStyle/>
          <a:p>
            <a:fld id="{7D7A2E16-A2BB-4A4C-88FB-B9F54DE68C14}" type="slidenum">
              <a:rPr lang="da-DK" smtClean="0"/>
              <a:t>6</a:t>
            </a:fld>
            <a:endParaRPr lang="da-DK"/>
          </a:p>
        </p:txBody>
      </p:sp>
      <p:pic>
        <p:nvPicPr>
          <p:cNvPr id="11" name="Billede 10">
            <a:extLst>
              <a:ext uri="{FF2B5EF4-FFF2-40B4-BE49-F238E27FC236}">
                <a16:creationId xmlns:a16="http://schemas.microsoft.com/office/drawing/2014/main" id="{D59A404B-3D91-483A-A9D0-BC0C966513CB}"/>
              </a:ext>
            </a:extLst>
          </p:cNvPr>
          <p:cNvPicPr>
            <a:picLocks noChangeAspect="1"/>
          </p:cNvPicPr>
          <p:nvPr/>
        </p:nvPicPr>
        <p:blipFill>
          <a:blip r:embed="rId3"/>
          <a:stretch>
            <a:fillRect/>
          </a:stretch>
        </p:blipFill>
        <p:spPr>
          <a:xfrm>
            <a:off x="8833283" y="726423"/>
            <a:ext cx="1399260" cy="1417590"/>
          </a:xfrm>
          <a:prstGeom prst="rect">
            <a:avLst/>
          </a:prstGeom>
        </p:spPr>
      </p:pic>
      <p:pic>
        <p:nvPicPr>
          <p:cNvPr id="18" name="Billede 17">
            <a:extLst>
              <a:ext uri="{FF2B5EF4-FFF2-40B4-BE49-F238E27FC236}">
                <a16:creationId xmlns:a16="http://schemas.microsoft.com/office/drawing/2014/main" id="{4621876D-396A-4ED2-8EF1-317DC220A3EE}"/>
              </a:ext>
            </a:extLst>
          </p:cNvPr>
          <p:cNvPicPr>
            <a:picLocks noChangeAspect="1"/>
          </p:cNvPicPr>
          <p:nvPr/>
        </p:nvPicPr>
        <p:blipFill>
          <a:blip r:embed="rId4"/>
          <a:stretch>
            <a:fillRect/>
          </a:stretch>
        </p:blipFill>
        <p:spPr>
          <a:xfrm>
            <a:off x="8290928" y="3408117"/>
            <a:ext cx="1594028" cy="1525800"/>
          </a:xfrm>
          <a:prstGeom prst="rect">
            <a:avLst/>
          </a:prstGeom>
        </p:spPr>
      </p:pic>
      <p:pic>
        <p:nvPicPr>
          <p:cNvPr id="21" name="Billede 20">
            <a:extLst>
              <a:ext uri="{FF2B5EF4-FFF2-40B4-BE49-F238E27FC236}">
                <a16:creationId xmlns:a16="http://schemas.microsoft.com/office/drawing/2014/main" id="{700F1800-B16B-48B0-ACCE-B33C399323AF}"/>
              </a:ext>
            </a:extLst>
          </p:cNvPr>
          <p:cNvPicPr>
            <a:picLocks noChangeAspect="1"/>
          </p:cNvPicPr>
          <p:nvPr/>
        </p:nvPicPr>
        <p:blipFill>
          <a:blip r:embed="rId5"/>
          <a:stretch>
            <a:fillRect/>
          </a:stretch>
        </p:blipFill>
        <p:spPr>
          <a:xfrm>
            <a:off x="10271012" y="2479173"/>
            <a:ext cx="1676871" cy="1415879"/>
          </a:xfrm>
          <a:prstGeom prst="rect">
            <a:avLst/>
          </a:prstGeom>
        </p:spPr>
      </p:pic>
      <p:pic>
        <p:nvPicPr>
          <p:cNvPr id="22" name="Billede 21">
            <a:extLst>
              <a:ext uri="{FF2B5EF4-FFF2-40B4-BE49-F238E27FC236}">
                <a16:creationId xmlns:a16="http://schemas.microsoft.com/office/drawing/2014/main" id="{2C1DB33A-5F61-4367-A385-A6A037A08602}"/>
              </a:ext>
            </a:extLst>
          </p:cNvPr>
          <p:cNvPicPr>
            <a:picLocks noChangeAspect="1"/>
          </p:cNvPicPr>
          <p:nvPr/>
        </p:nvPicPr>
        <p:blipFill>
          <a:blip r:embed="rId6"/>
          <a:stretch>
            <a:fillRect/>
          </a:stretch>
        </p:blipFill>
        <p:spPr>
          <a:xfrm>
            <a:off x="10356260" y="4681933"/>
            <a:ext cx="1359823" cy="1756438"/>
          </a:xfrm>
          <a:prstGeom prst="rect">
            <a:avLst/>
          </a:prstGeom>
        </p:spPr>
      </p:pic>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5560005" y="281290"/>
            <a:ext cx="740571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b</a:t>
            </a:r>
            <a:r>
              <a:rPr lang="da-DK" sz="2400" spc="-100" dirty="0" err="1">
                <a:solidFill>
                  <a:srgbClr val="F26749"/>
                </a:solidFill>
              </a:rPr>
              <a:t>eskæftigelses</a:t>
            </a:r>
            <a:r>
              <a:rPr lang="da-DK" sz="2400" spc="-100" dirty="0">
                <a:solidFill>
                  <a:srgbClr val="F26749"/>
                </a:solidFill>
              </a:rPr>
              <a:t>- og integrationsområde ud?</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C0B50DBD-6AC3-4005-8258-115A2BE6E7BC}"/>
              </a:ext>
            </a:extLst>
          </p:cNvPr>
          <p:cNvSpPr/>
          <p:nvPr/>
        </p:nvSpPr>
        <p:spPr>
          <a:xfrm>
            <a:off x="5560005" y="1209016"/>
            <a:ext cx="6456149" cy="5678093"/>
          </a:xfrm>
          <a:prstGeom prst="rect">
            <a:avLst/>
          </a:prstGeom>
        </p:spPr>
        <p:txBody>
          <a:bodyPr wrap="square">
            <a:spAutoFit/>
          </a:bodyPr>
          <a:lstStyle/>
          <a:p>
            <a:pPr lvl="0">
              <a:lnSpc>
                <a:spcPct val="104000"/>
              </a:lnSpc>
              <a:defRPr/>
            </a:pPr>
            <a:r>
              <a:rPr lang="da-DK" sz="1400" dirty="0">
                <a:solidFill>
                  <a:srgbClr val="201D3C"/>
                </a:solidFill>
                <a:latin typeface="Arial (Tekst)"/>
              </a:rPr>
              <a:t>På beskæftigelses- og integrationsområdet har man gennem mange år arbejdet </a:t>
            </a:r>
            <a:r>
              <a:rPr lang="da-DK" sz="1400" b="1" dirty="0">
                <a:solidFill>
                  <a:srgbClr val="201D3C"/>
                </a:solidFill>
                <a:latin typeface="Arial (Tekst)"/>
              </a:rPr>
              <a:t>systematisk med digitalisering af arbejdsgange og processer</a:t>
            </a:r>
            <a:r>
              <a:rPr lang="da-DK" sz="1400" dirty="0">
                <a:solidFill>
                  <a:srgbClr val="201D3C"/>
                </a:solidFill>
                <a:latin typeface="Arial (Tekst)"/>
              </a:rPr>
              <a:t>. Blanketter er digitaliseret, udbetalinger er automatiseret og en lang række arbejdsgange er understøttet af it-systemer og softwareløsninger, der understøtter effektiv og korrekt administration.</a:t>
            </a:r>
          </a:p>
          <a:p>
            <a:pPr lvl="0">
              <a:lnSpc>
                <a:spcPct val="104000"/>
              </a:lnSpc>
              <a:defRPr/>
            </a:pPr>
            <a:endParaRPr lang="da-DK" sz="1400" dirty="0">
              <a:solidFill>
                <a:srgbClr val="201D3C"/>
              </a:solidFill>
              <a:latin typeface="Arial (Tekst)"/>
            </a:endParaRPr>
          </a:p>
          <a:p>
            <a:pPr lvl="0">
              <a:lnSpc>
                <a:spcPct val="104000"/>
              </a:lnSpc>
              <a:defRPr/>
            </a:pPr>
            <a:r>
              <a:rPr lang="da-DK" sz="1400" dirty="0">
                <a:solidFill>
                  <a:srgbClr val="201D3C"/>
                </a:solidFill>
                <a:latin typeface="Arial (Tekst)"/>
              </a:rPr>
              <a:t>Selve sagsbehandlingen – fx samtaleforberedelse og registrering af indsatser og dialog med borgerne – er digitalt understøttet af jobcentrenes fagsystemer. Fagsystemerne understøtter både interne processer og kvalitet i mødet med borgerne.</a:t>
            </a:r>
          </a:p>
          <a:p>
            <a:pPr lvl="0">
              <a:lnSpc>
                <a:spcPct val="104000"/>
              </a:lnSpc>
              <a:defRPr/>
            </a:pPr>
            <a:endParaRPr lang="da-DK" sz="1400" dirty="0">
              <a:solidFill>
                <a:srgbClr val="201D3C"/>
              </a:solidFill>
              <a:latin typeface="Arial (Tekst)"/>
            </a:endParaRPr>
          </a:p>
          <a:p>
            <a:pPr lvl="0">
              <a:lnSpc>
                <a:spcPct val="104000"/>
              </a:lnSpc>
              <a:defRPr/>
            </a:pPr>
            <a:r>
              <a:rPr lang="da-DK" sz="1400" dirty="0">
                <a:solidFill>
                  <a:srgbClr val="201D3C"/>
                </a:solidFill>
                <a:latin typeface="Arial (Tekst)"/>
              </a:rPr>
              <a:t>Indsatsen for at få ledige i job er understøttet af </a:t>
            </a:r>
            <a:r>
              <a:rPr lang="da-DK" sz="1400" b="1" dirty="0">
                <a:solidFill>
                  <a:srgbClr val="201D3C"/>
                </a:solidFill>
                <a:latin typeface="Arial (Tekst)"/>
              </a:rPr>
              <a:t>store mængder strukturerede data</a:t>
            </a:r>
            <a:r>
              <a:rPr lang="da-DK" sz="1400" dirty="0">
                <a:solidFill>
                  <a:srgbClr val="201D3C"/>
                </a:solidFill>
                <a:latin typeface="Arial (Tekst)"/>
              </a:rPr>
              <a:t> om de lediges karakteristika, jobindsatser og effekter af indsatsen. Portalen jobindsats.dk samler fx centrale tal og viser målinger for beskæftigelsesindsatsen. </a:t>
            </a:r>
          </a:p>
          <a:p>
            <a:pPr lvl="0">
              <a:lnSpc>
                <a:spcPct val="104000"/>
              </a:lnSpc>
              <a:defRPr/>
            </a:pPr>
            <a:endParaRPr lang="da-DK" sz="1400" dirty="0">
              <a:solidFill>
                <a:srgbClr val="201D3C"/>
              </a:solidFill>
              <a:latin typeface="Arial (Tekst)"/>
            </a:endParaRPr>
          </a:p>
          <a:p>
            <a:pPr>
              <a:lnSpc>
                <a:spcPct val="104000"/>
              </a:lnSpc>
              <a:defRPr/>
            </a:pPr>
            <a:r>
              <a:rPr lang="da-DK" sz="1400" dirty="0">
                <a:solidFill>
                  <a:srgbClr val="201D3C"/>
                </a:solidFill>
                <a:latin typeface="Arial (Tekst)"/>
              </a:rPr>
              <a:t>Bedre brug af data og nye digitale former på mødet med borgere og virksomheder er centrale for udvikling af en fleksibel indsats på beskæftigelses- og integrationsområdet. Kommunerne har selvstændigt udvidet og udbygget paletten af digitale tilbud til ledige. </a:t>
            </a:r>
            <a:r>
              <a:rPr lang="da-DK" sz="1400" b="1" dirty="0">
                <a:solidFill>
                  <a:srgbClr val="201D3C"/>
                </a:solidFill>
                <a:latin typeface="Arial (Tekst)"/>
              </a:rPr>
              <a:t>Webinarer, online kurser, guides og digitale platforme</a:t>
            </a:r>
            <a:r>
              <a:rPr lang="da-DK" sz="1400" dirty="0">
                <a:solidFill>
                  <a:srgbClr val="201D3C"/>
                </a:solidFill>
                <a:latin typeface="Arial (Tekst)"/>
              </a:rPr>
              <a:t> med jobrettede vejledningsforløb bliver mange steder mødt positivt af borgere og medarbejdere</a:t>
            </a:r>
          </a:p>
          <a:p>
            <a:pPr lvl="0">
              <a:lnSpc>
                <a:spcPct val="104000"/>
              </a:lnSpc>
              <a:defRPr/>
            </a:pPr>
            <a:endParaRPr lang="da-DK" sz="1400" dirty="0">
              <a:solidFill>
                <a:srgbClr val="201D3C"/>
              </a:solidFill>
              <a:latin typeface="Arial (Tekst)"/>
            </a:endParaRPr>
          </a:p>
          <a:p>
            <a:pPr lvl="0">
              <a:lnSpc>
                <a:spcPct val="104000"/>
              </a:lnSpc>
              <a:defRPr/>
            </a:pPr>
            <a:endParaRPr lang="da-DK" sz="1400" dirty="0">
              <a:solidFill>
                <a:srgbClr val="201D3C"/>
              </a:solidFill>
              <a:latin typeface="Arial (Tekst)"/>
            </a:endParaRPr>
          </a:p>
          <a:p>
            <a:pPr lvl="0">
              <a:lnSpc>
                <a:spcPct val="104000"/>
              </a:lnSpc>
              <a:defRPr/>
            </a:pPr>
            <a:endParaRPr lang="da-DK" sz="1400" dirty="0">
              <a:solidFill>
                <a:srgbClr val="201D3C"/>
              </a:solidFill>
              <a:latin typeface="Arial (Tekst)"/>
            </a:endParaRPr>
          </a:p>
        </p:txBody>
      </p:sp>
      <p:pic>
        <p:nvPicPr>
          <p:cNvPr id="2" name="Billede 1">
            <a:extLst>
              <a:ext uri="{FF2B5EF4-FFF2-40B4-BE49-F238E27FC236}">
                <a16:creationId xmlns:a16="http://schemas.microsoft.com/office/drawing/2014/main" id="{85964BB3-2BA2-49C8-9C0D-A5FD2A983243}"/>
              </a:ext>
            </a:extLst>
          </p:cNvPr>
          <p:cNvPicPr>
            <a:picLocks noChangeAspect="1"/>
          </p:cNvPicPr>
          <p:nvPr/>
        </p:nvPicPr>
        <p:blipFill rotWithShape="1">
          <a:blip r:embed="rId3"/>
          <a:srcRect r="6546"/>
          <a:stretch/>
        </p:blipFill>
        <p:spPr>
          <a:xfrm>
            <a:off x="0" y="0"/>
            <a:ext cx="5345723" cy="6916551"/>
          </a:xfrm>
          <a:prstGeom prst="rect">
            <a:avLst/>
          </a:prstGeom>
        </p:spPr>
      </p:pic>
      <p:sp>
        <p:nvSpPr>
          <p:cNvPr id="6" name="Pladsholder til slidenummer 5">
            <a:extLst>
              <a:ext uri="{FF2B5EF4-FFF2-40B4-BE49-F238E27FC236}">
                <a16:creationId xmlns:a16="http://schemas.microsoft.com/office/drawing/2014/main" id="{4986103C-8560-45DC-A8CA-328F65455020}"/>
              </a:ext>
            </a:extLst>
          </p:cNvPr>
          <p:cNvSpPr>
            <a:spLocks noGrp="1"/>
          </p:cNvSpPr>
          <p:nvPr>
            <p:ph type="sldNum" sz="quarter" idx="12"/>
          </p:nvPr>
        </p:nvSpPr>
        <p:spPr>
          <a:xfrm>
            <a:off x="11496883" y="6300938"/>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0" y="1295508"/>
            <a:ext cx="7315200" cy="5478423"/>
          </a:xfrm>
          <a:prstGeom prst="rect">
            <a:avLst/>
          </a:prstGeom>
          <a:solidFill>
            <a:srgbClr val="EBEEF3"/>
          </a:solidFill>
        </p:spPr>
        <p:txBody>
          <a:bodyPr wrap="square" numCol="1">
            <a:spAutoFit/>
          </a:bodyPr>
          <a:lstStyle/>
          <a:p>
            <a:pPr lvl="1"/>
            <a:r>
              <a:rPr lang="da-DK" sz="1400" dirty="0">
                <a:solidFill>
                  <a:prstClr val="black"/>
                </a:solidFill>
              </a:rPr>
              <a:t>Coronatiden har slået fast, at virtuelle møder og samtaler via </a:t>
            </a:r>
            <a:r>
              <a:rPr lang="da-DK" sz="1400" b="1" dirty="0">
                <a:solidFill>
                  <a:prstClr val="black"/>
                </a:solidFill>
              </a:rPr>
              <a:t>videoløsninger</a:t>
            </a:r>
            <a:r>
              <a:rPr lang="da-DK" sz="1400" dirty="0">
                <a:solidFill>
                  <a:prstClr val="black"/>
                </a:solidFill>
              </a:rPr>
              <a:t> er til gavn for både kommunerne, ledige og virksomheder. De virtuelle møder fungerer både internt i jobcentrene, i jobklubber, hvor de ledige mødes virtuelt og i dialog med den enkelte ledige. Indsatsen kan herigennem tilrettelægges mere fleksibelt, og på den måde imødekomme borgernes behov. </a:t>
            </a:r>
          </a:p>
          <a:p>
            <a:pPr lvl="1"/>
            <a:endParaRPr lang="da-DK" sz="1400" dirty="0">
              <a:solidFill>
                <a:prstClr val="black"/>
              </a:solidFill>
            </a:endParaRPr>
          </a:p>
          <a:p>
            <a:pPr lvl="1"/>
            <a:r>
              <a:rPr lang="da-DK" sz="1400" dirty="0">
                <a:solidFill>
                  <a:prstClr val="black"/>
                </a:solidFill>
              </a:rPr>
              <a:t>Der er stort potentiale i at udvikle virtuelle løsninger, hvor en del af beskæftigelsesindsatsen for enkelte målgrupper flytter over i et </a:t>
            </a:r>
            <a:r>
              <a:rPr lang="da-DK" sz="1400" b="1" dirty="0">
                <a:solidFill>
                  <a:prstClr val="black"/>
                </a:solidFill>
              </a:rPr>
              <a:t>virtuelt jobunivers</a:t>
            </a:r>
            <a:r>
              <a:rPr lang="da-DK" sz="1400" dirty="0">
                <a:solidFill>
                  <a:prstClr val="black"/>
                </a:solidFill>
              </a:rPr>
              <a:t>. </a:t>
            </a:r>
          </a:p>
          <a:p>
            <a:pPr lvl="1"/>
            <a:endParaRPr lang="da-DK" sz="1400" dirty="0">
              <a:solidFill>
                <a:prstClr val="black"/>
              </a:solidFill>
            </a:endParaRPr>
          </a:p>
          <a:p>
            <a:pPr lvl="1"/>
            <a:r>
              <a:rPr lang="da-DK" sz="1400" dirty="0">
                <a:solidFill>
                  <a:prstClr val="black"/>
                </a:solidFill>
              </a:rPr>
              <a:t>Indenfor jobformidling og dialogen med virksomheder er der allerede flere kommuner, der anvender </a:t>
            </a:r>
            <a:r>
              <a:rPr lang="da-DK" sz="1400" b="1" dirty="0">
                <a:solidFill>
                  <a:prstClr val="black"/>
                </a:solidFill>
              </a:rPr>
              <a:t>apps</a:t>
            </a:r>
            <a:r>
              <a:rPr lang="da-DK" sz="1400" dirty="0">
                <a:solidFill>
                  <a:prstClr val="black"/>
                </a:solidFill>
              </a:rPr>
              <a:t> til sikker dialog med borgerne, booking af samtaler, virksomhedskontakt eller til at gøre ledige opmærksomme på jobåbninger. </a:t>
            </a:r>
          </a:p>
          <a:p>
            <a:pPr lvl="1"/>
            <a:endParaRPr lang="da-DK" sz="1400" dirty="0">
              <a:solidFill>
                <a:prstClr val="black"/>
              </a:solidFill>
            </a:endParaRPr>
          </a:p>
          <a:p>
            <a:pPr lvl="1"/>
            <a:r>
              <a:rPr lang="da-DK" sz="1400" dirty="0">
                <a:solidFill>
                  <a:prstClr val="black"/>
                </a:solidFill>
              </a:rPr>
              <a:t>Flere kommunerne anvender </a:t>
            </a:r>
            <a:r>
              <a:rPr lang="da-DK" sz="1400" b="1" dirty="0">
                <a:solidFill>
                  <a:prstClr val="black"/>
                </a:solidFill>
              </a:rPr>
              <a:t>sociale teknologier </a:t>
            </a:r>
            <a:r>
              <a:rPr lang="da-DK" sz="1400" dirty="0">
                <a:solidFill>
                  <a:prstClr val="black"/>
                </a:solidFill>
              </a:rPr>
              <a:t>som fx Facebook, LinkedIn og Instagram til at formidling af jobopslag på en måde, så man rammer flere borgere på relevante platforme.   </a:t>
            </a:r>
          </a:p>
          <a:p>
            <a:pPr lvl="1"/>
            <a:endParaRPr lang="da-DK" sz="1400" dirty="0">
              <a:solidFill>
                <a:prstClr val="black"/>
              </a:solidFill>
            </a:endParaRPr>
          </a:p>
          <a:p>
            <a:pPr lvl="1"/>
            <a:r>
              <a:rPr lang="da-DK" sz="1400" dirty="0">
                <a:solidFill>
                  <a:prstClr val="black"/>
                </a:solidFill>
              </a:rPr>
              <a:t>Nye teknologier som </a:t>
            </a:r>
            <a:r>
              <a:rPr lang="da-DK" sz="1400" b="1" dirty="0">
                <a:solidFill>
                  <a:prstClr val="black"/>
                </a:solidFill>
              </a:rPr>
              <a:t>virtual reality (VR</a:t>
            </a:r>
            <a:r>
              <a:rPr lang="da-DK" sz="1400" dirty="0">
                <a:solidFill>
                  <a:prstClr val="black"/>
                </a:solidFill>
              </a:rPr>
              <a:t>) kan også bidrage til at bringe integrationsborgere tættere på arbejdsmarkedet. For eksempel har en lang række kommuner afprøvet virtual reality-film, som introducerer flygtninge og indvandrere til arbejdsmarkedet i Danmark. Flere kommuner har også haft succes med at bruge VR som en del af indsatsen for unge, der lider af angst. Øvelser med VR kan bidrag til træning af svære situationer og til at bringe borgerne tættere på arbejdsmarked eller uddannelse. </a:t>
            </a:r>
          </a:p>
          <a:p>
            <a:pPr lvl="1"/>
            <a:endParaRPr lang="da-DK" sz="1400" dirty="0">
              <a:solidFill>
                <a:prstClr val="black"/>
              </a:solidFill>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437021" y="421967"/>
            <a:ext cx="6127904"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a:t>
            </a:r>
          </a:p>
          <a:p>
            <a:pPr lvl="0">
              <a:buNone/>
            </a:pPr>
            <a:r>
              <a:rPr lang="da-DK" sz="2400" spc="-100" dirty="0">
                <a:solidFill>
                  <a:srgbClr val="F26749"/>
                </a:solidFill>
                <a:latin typeface="Arial" panose="020B0604020202020204"/>
              </a:rPr>
              <a:t>b</a:t>
            </a:r>
            <a:r>
              <a:rPr lang="da-DK" sz="2400" spc="-100" dirty="0">
                <a:solidFill>
                  <a:srgbClr val="F26749"/>
                </a:solidFill>
              </a:rPr>
              <a:t>eskæftigelses- og integrationsområdet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3F52335E-CBC9-43A4-93A2-B0D791AA1662}"/>
              </a:ext>
            </a:extLst>
          </p:cNvPr>
          <p:cNvPicPr>
            <a:picLocks noChangeAspect="1"/>
          </p:cNvPicPr>
          <p:nvPr/>
        </p:nvPicPr>
        <p:blipFill rotWithShape="1">
          <a:blip r:embed="rId2"/>
          <a:srcRect l="-82" r="24323"/>
          <a:stretch/>
        </p:blipFill>
        <p:spPr>
          <a:xfrm>
            <a:off x="7702061" y="0"/>
            <a:ext cx="4489939" cy="6858000"/>
          </a:xfrm>
          <a:prstGeom prst="rect">
            <a:avLst/>
          </a:prstGeom>
        </p:spPr>
      </p:pic>
      <p:sp>
        <p:nvSpPr>
          <p:cNvPr id="6" name="Pladsholder til slidenummer 5">
            <a:extLst>
              <a:ext uri="{FF2B5EF4-FFF2-40B4-BE49-F238E27FC236}">
                <a16:creationId xmlns:a16="http://schemas.microsoft.com/office/drawing/2014/main" id="{1443CF9C-A39E-4426-A336-675144D0C8DD}"/>
              </a:ext>
            </a:extLst>
          </p:cNvPr>
          <p:cNvSpPr>
            <a:spLocks noGrp="1"/>
          </p:cNvSpPr>
          <p:nvPr>
            <p:ph type="sldNum" sz="quarter" idx="12"/>
          </p:nvPr>
        </p:nvSpPr>
        <p:spPr>
          <a:xfrm>
            <a:off x="11536966" y="6309261"/>
            <a:ext cx="558460" cy="438620"/>
          </a:xfrm>
        </p:spPr>
        <p:txBody>
          <a:bodyPr/>
          <a:lstStyle/>
          <a:p>
            <a:fld id="{7D7A2E16-A2BB-4A4C-88FB-B9F54DE68C14}" type="slidenum">
              <a:rPr lang="da-DK" smtClean="0">
                <a:solidFill>
                  <a:schemeClr val="bg1"/>
                </a:solidFill>
              </a:rPr>
              <a:t>8</a:t>
            </a:fld>
            <a:endParaRPr lang="da-DK">
              <a:solidFill>
                <a:schemeClr val="bg1"/>
              </a:solidFill>
            </a:endParaRPr>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5478423"/>
          </a:xfrm>
          <a:prstGeom prst="rect">
            <a:avLst/>
          </a:prstGeom>
        </p:spPr>
        <p:txBody>
          <a:bodyPr wrap="square">
            <a:spAutoFit/>
          </a:bodyPr>
          <a:lstStyle/>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De store datamængder om lediges karakteristika, jobindsatser og effekter af indsatsen koblet med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machine</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learning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giver mulighed for at analysere mønstre i data og generere ny viden om, hvordan man tilrettelægger en effektfuld indsats for den enkelte ledige. Der er igangsat tre såkaldte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2"/>
              </a:rPr>
              <a:t>signaturprojekter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med kunstig intelligens, der bl.a. afprøver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machine</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learning til udvikling af indsats og bedre match mellem virksomheder og borgere.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Process</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er form for avanceret arbejdsgangsanalyse, hvor man ved at analysere data kan få overblik over arbejdsgangene. Proces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kan bruges til at få overblik over, hvordan sager flyder gennem fagsystemet, og hvor der er udfordringer, fx i form af fejl eller steder, hvor sager ligger i lang tid. Resultatet kan bruges til en dialog om, hvordan organisation og medarbejdere kan forbedre kvaliteten og effektivitet.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Mange kommuner har implementeret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i borgerservice for øge servicen til borgerne og for at spare tid på opkald vedr. relativt simple oplysninger. Flere steder arbejdes der i øjeblikket på, at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på kommunernes hjemmesider også kan besvare spørgsmål om fx regler på beskæftigelsesområdet.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For at sikre en effektiv drift af jobcentre og forvaltningen har man i en lang række kommuner automatiseret en række administrative opgaver. Flere kommunerne har robotsoftware som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RPA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drift til fx håndtering af faktureringen, beregning af fleksjob eller håndtering aktindsigt. </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98791" y="445413"/>
            <a:ext cx="6393209" cy="829867"/>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a:t>
            </a:r>
          </a:p>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b</a:t>
            </a:r>
            <a:r>
              <a:rPr lang="da-DK" sz="2400" spc="-100" dirty="0" err="1">
                <a:solidFill>
                  <a:srgbClr val="F26749"/>
                </a:solidFill>
              </a:rPr>
              <a:t>eskæftigelses</a:t>
            </a:r>
            <a:r>
              <a:rPr lang="da-DK" sz="2400" spc="-100" dirty="0">
                <a:solidFill>
                  <a:srgbClr val="F26749"/>
                </a:solidFill>
              </a:rPr>
              <a:t>- og integrationsområdet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F2D1D989-C670-4FAD-8042-A2E7E86E122A}"/>
              </a:ext>
            </a:extLst>
          </p:cNvPr>
          <p:cNvPicPr>
            <a:picLocks noChangeAspect="1"/>
          </p:cNvPicPr>
          <p:nvPr/>
        </p:nvPicPr>
        <p:blipFill rotWithShape="1">
          <a:blip r:embed="rId3"/>
          <a:srcRect l="26418" r="2639"/>
          <a:stretch/>
        </p:blipFill>
        <p:spPr>
          <a:xfrm>
            <a:off x="0" y="0"/>
            <a:ext cx="5603631" cy="6858000"/>
          </a:xfrm>
          <a:prstGeom prst="rect">
            <a:avLst/>
          </a:prstGeom>
        </p:spPr>
      </p:pic>
      <p:sp>
        <p:nvSpPr>
          <p:cNvPr id="6" name="Pladsholder til slidenummer 5">
            <a:extLst>
              <a:ext uri="{FF2B5EF4-FFF2-40B4-BE49-F238E27FC236}">
                <a16:creationId xmlns:a16="http://schemas.microsoft.com/office/drawing/2014/main" id="{63AA20CD-EC6A-4AEC-8D50-E544E32486F0}"/>
              </a:ext>
            </a:extLst>
          </p:cNvPr>
          <p:cNvSpPr>
            <a:spLocks noGrp="1"/>
          </p:cNvSpPr>
          <p:nvPr>
            <p:ph type="sldNum" sz="quarter" idx="12"/>
          </p:nvPr>
        </p:nvSpPr>
        <p:spPr>
          <a:xfrm>
            <a:off x="11507773" y="6315083"/>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546E0638130BA247B4AACB69E65F5D56" ma:contentTypeVersion="0" ma:contentTypeDescription="GetOrganized dokument" ma:contentTypeScope="" ma:versionID="ae2b63f82cec73b0796e9a5d1f502753">
  <xsd:schema xmlns:xsd="http://www.w3.org/2001/XMLSchema" xmlns:xs="http://www.w3.org/2001/XMLSchema" xmlns:p="http://schemas.microsoft.com/office/2006/metadata/properties" xmlns:ns1="http://schemas.microsoft.com/sharepoint/v3" xmlns:ns2="F542E333-601D-4A9D-BFE6-A0B297480451" targetNamespace="http://schemas.microsoft.com/office/2006/metadata/properties" ma:root="true" ma:fieldsID="5afbbcff71d72461f54a45dec7ba745a" ns1:_="" ns2:_="">
    <xsd:import namespace="http://schemas.microsoft.com/sharepoint/v3"/>
    <xsd:import namespace="F542E333-601D-4A9D-BFE6-A0B29748045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542E333-601D-4A9D-BFE6-A0B29748045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kumenttype xmlns="F542E333-601D-4A9D-BFE6-A0B297480451">Andet dokument</Dokumenttype>
    <CCMAgendaDocumentStatus xmlns="F542E333-601D-4A9D-BFE6-A0B297480451" xsi:nil="true"/>
    <DocumentDescription xmlns="F542E333-601D-4A9D-BFE6-A0B297480451" xsi:nil="true"/>
    <CCMMeetingCaseLink xmlns="F542E333-601D-4A9D-BFE6-A0B297480451">
      <Url xsi:nil="true"/>
      <Description xsi:nil="true"/>
    </CCMMeetingCaseLink>
    <CCMCognitiveType xmlns="http://schemas.microsoft.com/sharepoint/v3" xsi:nil="true"/>
    <CCMAgendaStatus xmlns="F542E333-601D-4A9D-BFE6-A0B297480451" xsi:nil="true"/>
    <CCMMeetingCaseId xmlns="F542E333-601D-4A9D-BFE6-A0B297480451" xsi:nil="true"/>
    <AgendaStatusIcon xmlns="F542E333-601D-4A9D-BFE6-A0B297480451" xsi:nil="true"/>
    <CCMAgendaItemId xmlns="F542E333-601D-4A9D-BFE6-A0B297480451" xsi:nil="true"/>
    <CCMMeetingCaseInstanceId xmlns="F542E333-601D-4A9D-BFE6-A0B297480451"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SAG-2021-04106</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SAG-2021-04106</CCMVisualId>
    <CCMSystemID xmlns="http://schemas.microsoft.com/sharepoint/v3">ca7dc1c5-fc98-48bd-8345-b1ffede9fa82</CCMSystemID>
    <DocID xmlns="http://schemas.microsoft.com/sharepoint/v3">3128118</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cumentManagement>
</p:properties>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0760305B-125D-4670-9EF8-1FD6141E4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42E333-601D-4A9D-BFE6-A0B297480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CF9BA8-E65B-4242-9792-3B3D92CFF5B4}">
  <ds:schemaRefs>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purl.org/dc/elements/1.1/"/>
    <ds:schemaRef ds:uri="http://schemas.microsoft.com/sharepoint/v3"/>
    <ds:schemaRef ds:uri="F542E333-601D-4A9D-BFE6-A0B29748045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2382</TotalTime>
  <Words>3608</Words>
  <Application>Microsoft Office PowerPoint</Application>
  <PresentationFormat>Widescreen</PresentationFormat>
  <Paragraphs>406</Paragraphs>
  <Slides>31</Slides>
  <Notes>17</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31</vt:i4>
      </vt:variant>
    </vt:vector>
  </HeadingPairs>
  <TitlesOfParts>
    <vt:vector size="39"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Dialogpakken_Beskæftigelse og integration</dc:title>
  <dc:creator>KL</dc:creator>
  <cp:lastModifiedBy>Stine Howard</cp:lastModifiedBy>
  <cp:revision>118</cp:revision>
  <cp:lastPrinted>2021-10-27T12:27:50Z</cp:lastPrinted>
  <dcterms:created xsi:type="dcterms:W3CDTF">2015-09-18T12:44:32Z</dcterms:created>
  <dcterms:modified xsi:type="dcterms:W3CDTF">2021-11-16T12:18:54Z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0x010100AC085CFC53BC46CEA2EADE194AD9D48200546E0638130BA247B4AACB69E65F5D56</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15fe1e45-bcdd-45d0-9ecc-9773281ded5a</vt:lpwstr>
  </property>
</Properties>
</file>